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customXml/itemProps1.xml" ContentType="application/vnd.openxmlformats-officedocument.customXmlPropertie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docProps/custom.xml" ContentType="application/vnd.openxmlformats-officedocument.custom-properties+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customXml/itemProps2.xml" ContentType="application/vnd.openxmlformats-officedocument.customXmlProperties+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notesSlides/notesSlide19.xml" ContentType="application/vnd.openxmlformats-officedocument.presentationml.notesSlide+xml"/>
  <Override PartName="/ppt/slides/slide24.xml" ContentType="application/vnd.openxmlformats-officedocument.presentationml.slide+xml"/>
  <Override PartName="/ppt/slides/slide35.xml" ContentType="application/vnd.openxmlformats-officedocument.presentationml.slide+xml"/>
  <Default Extension="jpeg" ContentType="image/jpeg"/>
  <Override PartName="/ppt/notesSlides/notesSlide3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1"/>
  </p:notesMasterIdLst>
  <p:sldIdLst>
    <p:sldId id="256" r:id="rId2"/>
    <p:sldId id="323" r:id="rId3"/>
    <p:sldId id="330" r:id="rId4"/>
    <p:sldId id="331" r:id="rId5"/>
    <p:sldId id="332" r:id="rId6"/>
    <p:sldId id="280" r:id="rId7"/>
    <p:sldId id="322" r:id="rId8"/>
    <p:sldId id="281" r:id="rId9"/>
    <p:sldId id="290" r:id="rId10"/>
    <p:sldId id="282" r:id="rId11"/>
    <p:sldId id="295" r:id="rId12"/>
    <p:sldId id="287" r:id="rId13"/>
    <p:sldId id="292" r:id="rId14"/>
    <p:sldId id="325" r:id="rId15"/>
    <p:sldId id="293" r:id="rId16"/>
    <p:sldId id="302" r:id="rId17"/>
    <p:sldId id="327" r:id="rId18"/>
    <p:sldId id="315" r:id="rId19"/>
    <p:sldId id="316" r:id="rId20"/>
    <p:sldId id="318" r:id="rId21"/>
    <p:sldId id="324" r:id="rId22"/>
    <p:sldId id="317" r:id="rId23"/>
    <p:sldId id="294" r:id="rId24"/>
    <p:sldId id="320" r:id="rId25"/>
    <p:sldId id="326" r:id="rId26"/>
    <p:sldId id="305" r:id="rId27"/>
    <p:sldId id="298" r:id="rId28"/>
    <p:sldId id="328" r:id="rId29"/>
    <p:sldId id="329" r:id="rId30"/>
    <p:sldId id="309" r:id="rId31"/>
    <p:sldId id="312" r:id="rId32"/>
    <p:sldId id="285" r:id="rId33"/>
    <p:sldId id="301" r:id="rId34"/>
    <p:sldId id="304" r:id="rId35"/>
    <p:sldId id="299" r:id="rId36"/>
    <p:sldId id="300" r:id="rId37"/>
    <p:sldId id="306" r:id="rId38"/>
    <p:sldId id="313" r:id="rId39"/>
    <p:sldId id="314" r:id="rId40"/>
  </p:sldIdLst>
  <p:sldSz cx="9144000" cy="6858000" type="screen4x3"/>
  <p:notesSz cx="6797675" cy="9872663"/>
  <p:defaultTextStyle>
    <a:defPPr>
      <a:defRPr lang="sv-S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83694" autoAdjust="0"/>
  </p:normalViewPr>
  <p:slideViewPr>
    <p:cSldViewPr>
      <p:cViewPr>
        <p:scale>
          <a:sx n="91" d="100"/>
          <a:sy n="91" d="100"/>
        </p:scale>
        <p:origin x="-1878" y="-282"/>
      </p:cViewPr>
      <p:guideLst>
        <p:guide orient="horz" pos="2160"/>
        <p:guide pos="2880"/>
      </p:guideLst>
    </p:cSldViewPr>
  </p:slideViewPr>
  <p:outlineViewPr>
    <p:cViewPr>
      <p:scale>
        <a:sx n="33" d="100"/>
        <a:sy n="33" d="100"/>
      </p:scale>
      <p:origin x="0" y="22714"/>
    </p:cViewPr>
  </p:outlin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47" Type="http://schemas.openxmlformats.org/officeDocument/2006/relationships/customXml" Target="../customXml/item2.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48" Type="http://schemas.openxmlformats.org/officeDocument/2006/relationships/customXml" Target="../customXml/item3.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customXml" Target="../customXml/item1.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pPr>
              <a:defRPr/>
            </a:pPr>
            <a:endParaRPr lang="en-US"/>
          </a:p>
        </p:txBody>
      </p:sp>
      <p:sp>
        <p:nvSpPr>
          <p:cNvPr id="3" name="Platshållare för datum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smtClean="0"/>
            </a:lvl1pPr>
          </a:lstStyle>
          <a:p>
            <a:pPr>
              <a:defRPr/>
            </a:pPr>
            <a:fld id="{73E2BC7D-C6CB-439E-B2C9-244B786B8DC0}" type="datetimeFigureOut">
              <a:rPr lang="en-US"/>
              <a:pPr>
                <a:defRPr/>
              </a:pPr>
              <a:t>3/16/2012</a:t>
            </a:fld>
            <a:endParaRPr lang="en-US"/>
          </a:p>
        </p:txBody>
      </p:sp>
      <p:sp>
        <p:nvSpPr>
          <p:cNvPr id="4" name="Platshållare för bildobjekt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Platshållare för anteckningar 4"/>
          <p:cNvSpPr>
            <a:spLocks noGrp="1"/>
          </p:cNvSpPr>
          <p:nvPr>
            <p:ph type="body" sz="quarter" idx="3"/>
          </p:nvPr>
        </p:nvSpPr>
        <p:spPr>
          <a:xfrm>
            <a:off x="679450" y="4689475"/>
            <a:ext cx="5438775" cy="4443413"/>
          </a:xfrm>
          <a:prstGeom prst="rect">
            <a:avLst/>
          </a:prstGeom>
        </p:spPr>
        <p:txBody>
          <a:bodyPr vert="horz" lIns="91440" tIns="45720" rIns="91440" bIns="45720" rtlCol="0"/>
          <a:lstStyle/>
          <a:p>
            <a:pPr lvl="0"/>
            <a:r>
              <a:rPr lang="sv-SE" noProof="0" smtClean="0"/>
              <a:t>Klicka här för att ändra format på bakgrundstexten</a:t>
            </a:r>
          </a:p>
          <a:p>
            <a:pPr lvl="1"/>
            <a:r>
              <a:rPr lang="sv-SE" noProof="0" smtClean="0"/>
              <a:t>Nivå två</a:t>
            </a:r>
          </a:p>
          <a:p>
            <a:pPr lvl="2"/>
            <a:r>
              <a:rPr lang="sv-SE" noProof="0" smtClean="0"/>
              <a:t>Nivå tre</a:t>
            </a:r>
          </a:p>
          <a:p>
            <a:pPr lvl="3"/>
            <a:r>
              <a:rPr lang="sv-SE" noProof="0" smtClean="0"/>
              <a:t>Nivå fyra</a:t>
            </a:r>
          </a:p>
          <a:p>
            <a:pPr lvl="4"/>
            <a:r>
              <a:rPr lang="sv-SE" noProof="0" smtClean="0"/>
              <a:t>Nivå fem</a:t>
            </a:r>
            <a:endParaRPr lang="en-US" noProof="0"/>
          </a:p>
        </p:txBody>
      </p:sp>
      <p:sp>
        <p:nvSpPr>
          <p:cNvPr id="6" name="Platshållare för sidfot 5"/>
          <p:cNvSpPr>
            <a:spLocks noGrp="1"/>
          </p:cNvSpPr>
          <p:nvPr>
            <p:ph type="ftr" sz="quarter" idx="4"/>
          </p:nvPr>
        </p:nvSpPr>
        <p:spPr>
          <a:xfrm>
            <a:off x="0" y="9377363"/>
            <a:ext cx="2946400" cy="493712"/>
          </a:xfrm>
          <a:prstGeom prst="rect">
            <a:avLst/>
          </a:prstGeom>
        </p:spPr>
        <p:txBody>
          <a:bodyPr vert="horz" lIns="91440" tIns="45720" rIns="91440" bIns="45720" rtlCol="0" anchor="b"/>
          <a:lstStyle>
            <a:lvl1pPr algn="l">
              <a:defRPr sz="1200"/>
            </a:lvl1pPr>
          </a:lstStyle>
          <a:p>
            <a:pPr>
              <a:defRPr/>
            </a:pPr>
            <a:endParaRPr lang="en-US"/>
          </a:p>
        </p:txBody>
      </p:sp>
      <p:sp>
        <p:nvSpPr>
          <p:cNvPr id="7" name="Platshållare för bildnummer 6"/>
          <p:cNvSpPr>
            <a:spLocks noGrp="1"/>
          </p:cNvSpPr>
          <p:nvPr>
            <p:ph type="sldNum" sz="quarter" idx="5"/>
          </p:nvPr>
        </p:nvSpPr>
        <p:spPr>
          <a:xfrm>
            <a:off x="3849688" y="9377363"/>
            <a:ext cx="2946400" cy="493712"/>
          </a:xfrm>
          <a:prstGeom prst="rect">
            <a:avLst/>
          </a:prstGeom>
        </p:spPr>
        <p:txBody>
          <a:bodyPr vert="horz" lIns="91440" tIns="45720" rIns="91440" bIns="45720" rtlCol="0" anchor="b"/>
          <a:lstStyle>
            <a:lvl1pPr algn="r">
              <a:defRPr sz="1200" smtClean="0"/>
            </a:lvl1pPr>
          </a:lstStyle>
          <a:p>
            <a:pPr>
              <a:defRPr/>
            </a:pPr>
            <a:fld id="{A4B34C22-6509-431A-9691-35164D683E27}"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Platshållare för bildobjekt 1"/>
          <p:cNvSpPr>
            <a:spLocks noGrp="1" noRot="1" noChangeAspect="1"/>
          </p:cNvSpPr>
          <p:nvPr>
            <p:ph type="sldImg"/>
          </p:nvPr>
        </p:nvSpPr>
        <p:spPr bwMode="auto">
          <a:noFill/>
          <a:ln>
            <a:solidFill>
              <a:srgbClr val="000000"/>
            </a:solidFill>
            <a:miter lim="800000"/>
            <a:headEnd/>
            <a:tailEnd/>
          </a:ln>
        </p:spPr>
      </p:sp>
      <p:sp>
        <p:nvSpPr>
          <p:cNvPr id="15362"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smtClean="0"/>
          </a:p>
        </p:txBody>
      </p:sp>
      <p:sp>
        <p:nvSpPr>
          <p:cNvPr id="15363"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80FFF15-6050-41C0-8B44-BD098E2868CD}"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Platshållare för bildobjekt 1"/>
          <p:cNvSpPr>
            <a:spLocks noGrp="1" noRot="1" noChangeAspect="1"/>
          </p:cNvSpPr>
          <p:nvPr>
            <p:ph type="sldImg"/>
          </p:nvPr>
        </p:nvSpPr>
        <p:spPr bwMode="auto">
          <a:noFill/>
          <a:ln>
            <a:solidFill>
              <a:srgbClr val="000000"/>
            </a:solidFill>
            <a:miter lim="800000"/>
            <a:headEnd/>
            <a:tailEnd/>
          </a:ln>
        </p:spPr>
      </p:sp>
      <p:sp>
        <p:nvSpPr>
          <p:cNvPr id="33794"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smtClean="0"/>
          </a:p>
        </p:txBody>
      </p:sp>
      <p:sp>
        <p:nvSpPr>
          <p:cNvPr id="33795"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E4BB1B5-22C2-487E-907E-4700A9BE19DC}" type="slidenum">
              <a:rPr lang="en-US"/>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Platshållare för bildobjekt 1"/>
          <p:cNvSpPr>
            <a:spLocks noGrp="1" noRot="1" noChangeAspect="1"/>
          </p:cNvSpPr>
          <p:nvPr>
            <p:ph type="sldImg"/>
          </p:nvPr>
        </p:nvSpPr>
        <p:spPr bwMode="auto">
          <a:noFill/>
          <a:ln>
            <a:solidFill>
              <a:srgbClr val="000000"/>
            </a:solidFill>
            <a:miter lim="800000"/>
            <a:headEnd/>
            <a:tailEnd/>
          </a:ln>
        </p:spPr>
      </p:sp>
      <p:sp>
        <p:nvSpPr>
          <p:cNvPr id="35842"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sv-SE" smtClean="0"/>
              <a:t>De minskade restiderna och den ökade trafiksäkerheten är de parametrar som tydligast fångas, och får i särklass störst genomslag, i en samhällsekonomisk</a:t>
            </a:r>
          </a:p>
          <a:p>
            <a:pPr>
              <a:spcBef>
                <a:spcPct val="0"/>
              </a:spcBef>
            </a:pPr>
            <a:r>
              <a:rPr lang="sv-SE" smtClean="0"/>
              <a:t>kalkyl. Ett typexempel på hur detta tar sig ut i en samhällsekonomisk kalkyl illustreras i nedanstående figur76. I utfallet för en samhällsekonomisk kalkyl för</a:t>
            </a:r>
          </a:p>
          <a:p>
            <a:pPr>
              <a:spcBef>
                <a:spcPct val="0"/>
              </a:spcBef>
            </a:pPr>
            <a:r>
              <a:rPr lang="sv-SE" smtClean="0"/>
              <a:t>väginvesteringar dominerar restidsvinster som positiv nytta. Negativa prissatta effekter för miljö som räknas med i den samhällsekonomiska kalkylen (emissioner</a:t>
            </a:r>
          </a:p>
          <a:p>
            <a:pPr>
              <a:spcBef>
                <a:spcPct val="0"/>
              </a:spcBef>
            </a:pPr>
            <a:r>
              <a:rPr lang="sv-SE" smtClean="0"/>
              <a:t>i figuren) är minimala i jämförelse med restidsvinster. Särskilt kan restidsvinster dominera utfallet i en kalkyl där ny väg dras genom landskap. Då</a:t>
            </a:r>
          </a:p>
          <a:p>
            <a:pPr>
              <a:spcBef>
                <a:spcPct val="0"/>
              </a:spcBef>
            </a:pPr>
            <a:r>
              <a:rPr lang="sv-SE" smtClean="0"/>
              <a:t>besparas i regel en omväg när vägen kan dras genare, och restidsvinsten blir stor.</a:t>
            </a:r>
          </a:p>
          <a:p>
            <a:pPr>
              <a:spcBef>
                <a:spcPct val="0"/>
              </a:spcBef>
            </a:pPr>
            <a:r>
              <a:rPr lang="sv-SE" smtClean="0"/>
              <a:t>I praktiken ställs alltså oftast restidsvinster, tillsammans med trafiksäkerhetsnyttor ibland, som ”positiva effekter” mot investeringskostnad som ”negativ</a:t>
            </a:r>
          </a:p>
          <a:p>
            <a:pPr>
              <a:spcBef>
                <a:spcPct val="0"/>
              </a:spcBef>
            </a:pPr>
            <a:r>
              <a:rPr lang="sv-SE" smtClean="0"/>
              <a:t>effekt” i en samhällsekonomisk kalkyl. De övriga effekterna för transportpolitiska mål har det betydligt svårare att ”synas” i kalkylen, eller finns inte med</a:t>
            </a:r>
          </a:p>
          <a:p>
            <a:pPr>
              <a:spcBef>
                <a:spcPct val="0"/>
              </a:spcBef>
            </a:pPr>
            <a:r>
              <a:rPr lang="sv-SE" smtClean="0"/>
              <a:t>alls (dvs är icke prissatta </a:t>
            </a:r>
          </a:p>
        </p:txBody>
      </p:sp>
      <p:sp>
        <p:nvSpPr>
          <p:cNvPr id="35843"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09A8A9D-C914-4C5A-B376-CAB4A9963BEA}" type="slidenum">
              <a:rPr lang="en-US"/>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Platshållare för bildobjekt 1"/>
          <p:cNvSpPr>
            <a:spLocks noGrp="1" noRot="1" noChangeAspect="1"/>
          </p:cNvSpPr>
          <p:nvPr>
            <p:ph type="sldImg"/>
          </p:nvPr>
        </p:nvSpPr>
        <p:spPr bwMode="auto">
          <a:noFill/>
          <a:ln>
            <a:solidFill>
              <a:srgbClr val="000000"/>
            </a:solidFill>
            <a:miter lim="800000"/>
            <a:headEnd/>
            <a:tailEnd/>
          </a:ln>
        </p:spPr>
      </p:sp>
      <p:sp>
        <p:nvSpPr>
          <p:cNvPr id="37890"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sv-SE" smtClean="0"/>
              <a:t>Som icke prissatta effekter som kan vara positiva av åtgärden anges exploaterings- och arbetsmarknadseffekter, vilka möjligen baseras på restidsvinster och då redan finns medräknade i kalkylen. Det anges osäkert hur de icke prissatta effekterna ska vägas mot varandra men slutsatsen dras att åtgärden är samhällsekonomiskt lönsam inklusive icke prissatta effekter. ) </a:t>
            </a:r>
          </a:p>
        </p:txBody>
      </p:sp>
      <p:sp>
        <p:nvSpPr>
          <p:cNvPr id="37891"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280272C-B0D9-4BE8-8BA9-3C33551B67A7}" type="slidenum">
              <a:rPr lang="en-US"/>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Platshållare för bildobjekt 1"/>
          <p:cNvSpPr>
            <a:spLocks noGrp="1" noRot="1" noChangeAspect="1"/>
          </p:cNvSpPr>
          <p:nvPr>
            <p:ph type="sldImg"/>
          </p:nvPr>
        </p:nvSpPr>
        <p:spPr bwMode="auto">
          <a:noFill/>
          <a:ln>
            <a:solidFill>
              <a:srgbClr val="000000"/>
            </a:solidFill>
            <a:miter lim="800000"/>
            <a:headEnd/>
            <a:tailEnd/>
          </a:ln>
        </p:spPr>
      </p:sp>
      <p:sp>
        <p:nvSpPr>
          <p:cNvPr id="39938"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smtClean="0"/>
          </a:p>
        </p:txBody>
      </p:sp>
      <p:sp>
        <p:nvSpPr>
          <p:cNvPr id="39939"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EC0B62-9382-4662-8ADE-142001032227}" type="slidenum">
              <a:rPr lang="en-US"/>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Platshållare för bildobjekt 1"/>
          <p:cNvSpPr>
            <a:spLocks noGrp="1" noRot="1" noChangeAspect="1"/>
          </p:cNvSpPr>
          <p:nvPr>
            <p:ph type="sldImg"/>
          </p:nvPr>
        </p:nvSpPr>
        <p:spPr bwMode="auto">
          <a:noFill/>
          <a:ln>
            <a:solidFill>
              <a:srgbClr val="000000"/>
            </a:solidFill>
            <a:miter lim="800000"/>
            <a:headEnd/>
            <a:tailEnd/>
          </a:ln>
        </p:spPr>
      </p:sp>
      <p:sp>
        <p:nvSpPr>
          <p:cNvPr id="41986"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sv-SE" smtClean="0"/>
              <a:t>Vad är nu detta med långsiktigt hållbar transportförsörjning? Det ska vara ett bidrag till långsiktigt hållbar utveckling, bör väl en naturlig utgångspunkt vara. Vad detta är, råder också oklarheter om – socialt, ekonomiskt, ekologiskt hållbart. En självklar tolkning torde ändå vara att en långsiktigt hållbar transportförsörjning inte ger sämre livskvalitet för kommande generationer, genom att försämra vår livsmiljö  eller genom att ge försämrade möjligheter välja mellan olika färdmedel . </a:t>
            </a:r>
          </a:p>
        </p:txBody>
      </p:sp>
      <p:sp>
        <p:nvSpPr>
          <p:cNvPr id="41987"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9D7590C-9C95-4969-9160-11CB7B3740D0}" type="slidenum">
              <a:rPr lang="en-US"/>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Platshållare för bildobjekt 1"/>
          <p:cNvSpPr>
            <a:spLocks noGrp="1" noRot="1" noChangeAspect="1"/>
          </p:cNvSpPr>
          <p:nvPr>
            <p:ph type="sldImg"/>
          </p:nvPr>
        </p:nvSpPr>
        <p:spPr bwMode="auto">
          <a:noFill/>
          <a:ln>
            <a:solidFill>
              <a:srgbClr val="000000"/>
            </a:solidFill>
            <a:miter lim="800000"/>
            <a:headEnd/>
            <a:tailEnd/>
          </a:ln>
        </p:spPr>
      </p:sp>
      <p:sp>
        <p:nvSpPr>
          <p:cNvPr id="44034"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smtClean="0"/>
          </a:p>
        </p:txBody>
      </p:sp>
      <p:sp>
        <p:nvSpPr>
          <p:cNvPr id="44035"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CFE31F-DE16-4F26-8B17-62E1D853E6F4}" type="slidenum">
              <a:rPr lang="en-US"/>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Platshållare för bildobjekt 1"/>
          <p:cNvSpPr>
            <a:spLocks noGrp="1" noRot="1" noChangeAspect="1"/>
          </p:cNvSpPr>
          <p:nvPr>
            <p:ph type="sldImg"/>
          </p:nvPr>
        </p:nvSpPr>
        <p:spPr bwMode="auto">
          <a:noFill/>
          <a:ln>
            <a:solidFill>
              <a:srgbClr val="000000"/>
            </a:solidFill>
            <a:miter lim="800000"/>
            <a:headEnd/>
            <a:tailEnd/>
          </a:ln>
        </p:spPr>
      </p:sp>
      <p:sp>
        <p:nvSpPr>
          <p:cNvPr id="46082"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smtClean="0"/>
          </a:p>
        </p:txBody>
      </p:sp>
      <p:sp>
        <p:nvSpPr>
          <p:cNvPr id="46083"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E641967-3547-4E81-BFE5-AF1DDACEFEFA}" type="slidenum">
              <a:rPr lang="en-US"/>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Platshållare för bildobjekt 1"/>
          <p:cNvSpPr>
            <a:spLocks noGrp="1" noRot="1" noChangeAspect="1"/>
          </p:cNvSpPr>
          <p:nvPr>
            <p:ph type="sldImg"/>
          </p:nvPr>
        </p:nvSpPr>
        <p:spPr bwMode="auto">
          <a:noFill/>
          <a:ln>
            <a:solidFill>
              <a:srgbClr val="000000"/>
            </a:solidFill>
            <a:miter lim="800000"/>
            <a:headEnd/>
            <a:tailEnd/>
          </a:ln>
        </p:spPr>
      </p:sp>
      <p:sp>
        <p:nvSpPr>
          <p:cNvPr id="48130"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smtClean="0"/>
          </a:p>
        </p:txBody>
      </p:sp>
      <p:sp>
        <p:nvSpPr>
          <p:cNvPr id="48131"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86D9DC2-5025-496D-AFE2-CB976E388AD0}" type="slidenum">
              <a:rPr lang="en-US"/>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Platshållare för bildobjekt 1"/>
          <p:cNvSpPr>
            <a:spLocks noGrp="1" noRot="1" noChangeAspect="1"/>
          </p:cNvSpPr>
          <p:nvPr>
            <p:ph type="sldImg"/>
          </p:nvPr>
        </p:nvSpPr>
        <p:spPr bwMode="auto">
          <a:noFill/>
          <a:ln>
            <a:solidFill>
              <a:srgbClr val="000000"/>
            </a:solidFill>
            <a:miter lim="800000"/>
            <a:headEnd/>
            <a:tailEnd/>
          </a:ln>
        </p:spPr>
      </p:sp>
      <p:sp>
        <p:nvSpPr>
          <p:cNvPr id="50178"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sv-SE" smtClean="0"/>
              <a:t>Flera väginvesteringar i planerna bedöms inte bidra till långsiktig hållbarhet. I den nationella planen bedöms 4 investeringar ha osäker eller negativ effekt för långsiktigt hållbar transportförsörjning.</a:t>
            </a:r>
          </a:p>
          <a:p>
            <a:pPr>
              <a:spcBef>
                <a:spcPct val="0"/>
              </a:spcBef>
            </a:pPr>
            <a:r>
              <a:rPr lang="sv-SE" smtClean="0"/>
              <a:t>I de samlade effektbedömningarna för väginvesteringar i Västra Götaland tycks tolkningen av ”långsiktigt hållbar transportförsörjning” inte alltid innefatta ekologiska</a:t>
            </a:r>
          </a:p>
          <a:p>
            <a:pPr>
              <a:spcBef>
                <a:spcPct val="0"/>
              </a:spcBef>
            </a:pPr>
            <a:r>
              <a:rPr lang="sv-SE" smtClean="0"/>
              <a:t>aspekter av långsiktig hållbarhet. För objekten i den nationella planen gäller detta för 9 av 16 väginvesteringar. Det verkar som om negativ påverkan på</a:t>
            </a:r>
          </a:p>
          <a:p>
            <a:pPr>
              <a:spcBef>
                <a:spcPct val="0"/>
              </a:spcBef>
            </a:pPr>
            <a:r>
              <a:rPr lang="sv-SE" smtClean="0"/>
              <a:t>måluppfyllelse för delmålet om ”miljö”, och därmed på åtgärdens möjlighet att bidra till att miljökvalitetsmålen kan nås, inte väger särskilt tungt när bedömningen</a:t>
            </a:r>
          </a:p>
          <a:p>
            <a:pPr>
              <a:spcBef>
                <a:spcPct val="0"/>
              </a:spcBef>
            </a:pPr>
            <a:r>
              <a:rPr lang="sv-SE" smtClean="0"/>
              <a:t>görs om en åtgärds effekt för ”långsiktig hållbarhet”. För ett flertal objekt i den nationella och den regionala planen verkar ’långsiktigt hållbar transportförsörjning’ likställas med de aspekter som väger tyngst i den samhällsekonomiska kalkylen – restidsvinster och trafiksäkerhetsvinster.</a:t>
            </a:r>
          </a:p>
          <a:p>
            <a:pPr>
              <a:spcBef>
                <a:spcPct val="0"/>
              </a:spcBef>
            </a:pPr>
            <a:r>
              <a:rPr lang="sv-SE" smtClean="0"/>
              <a:t>Flera åtgärder uppges inte bidra till vare sig långsiktig hållbarhet eller samhällsekonomisk effektivitet.</a:t>
            </a:r>
          </a:p>
          <a:p>
            <a:pPr>
              <a:spcBef>
                <a:spcPct val="0"/>
              </a:spcBef>
            </a:pPr>
            <a:endParaRPr lang="sv-SE" smtClean="0"/>
          </a:p>
          <a:p>
            <a:pPr>
              <a:spcBef>
                <a:spcPct val="0"/>
              </a:spcBef>
            </a:pPr>
            <a:r>
              <a:rPr lang="sv-SE" smtClean="0"/>
              <a:t>Av 16 nya väginvesteringar som tagits med i den nationella planen för Västra Götalands län beräknas 7 vara samhällsekonomiskt olönsamma. För 5 av dessa görs samtidigt bedömningen att objekten bidrar till långsiktigt hållbar transportförsörjning samtidigt som effekter för miljö anges osäkra eller negativa. </a:t>
            </a:r>
          </a:p>
          <a:p>
            <a:pPr>
              <a:spcBef>
                <a:spcPct val="0"/>
              </a:spcBef>
            </a:pPr>
            <a:endParaRPr lang="sv-SE" smtClean="0"/>
          </a:p>
          <a:p>
            <a:pPr>
              <a:spcBef>
                <a:spcPct val="0"/>
              </a:spcBef>
            </a:pPr>
            <a:endParaRPr lang="sv-SE" smtClean="0"/>
          </a:p>
        </p:txBody>
      </p:sp>
      <p:sp>
        <p:nvSpPr>
          <p:cNvPr id="50179"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623BBCA-7429-46DE-9550-BE09DC78354B}" type="slidenum">
              <a:rPr lang="en-US"/>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Platshållare för bildobjekt 1"/>
          <p:cNvSpPr>
            <a:spLocks noGrp="1" noRot="1" noChangeAspect="1"/>
          </p:cNvSpPr>
          <p:nvPr>
            <p:ph type="sldImg"/>
          </p:nvPr>
        </p:nvSpPr>
        <p:spPr bwMode="auto">
          <a:noFill/>
          <a:ln>
            <a:solidFill>
              <a:srgbClr val="000000"/>
            </a:solidFill>
            <a:miter lim="800000"/>
            <a:headEnd/>
            <a:tailEnd/>
          </a:ln>
        </p:spPr>
      </p:sp>
      <p:sp>
        <p:nvSpPr>
          <p:cNvPr id="52226"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sv-SE" smtClean="0"/>
              <a:t>Flera väginvesteringar i den regionala planen bedöms inte bidra till långsiktig hållbarhet. I den regionala planen VG har fyra väginvesteringar tagits med som inte bedöms bidra till långsiktigt hållbar transportförsörjning.  </a:t>
            </a:r>
          </a:p>
          <a:p>
            <a:pPr>
              <a:spcBef>
                <a:spcPct val="0"/>
              </a:spcBef>
            </a:pPr>
            <a:endParaRPr lang="sv-SE" smtClean="0"/>
          </a:p>
          <a:p>
            <a:pPr>
              <a:spcBef>
                <a:spcPct val="0"/>
              </a:spcBef>
            </a:pPr>
            <a:r>
              <a:rPr lang="sv-SE" smtClean="0"/>
              <a:t>Av de 15 investeringar där samlade effektbedömningar redovisas för den regionala infrastrukturplanen är det 5 som inte är samhällsekonomiskt lönsamma enligt den samhällsekonomiska kalkylen. För 3 av dessa anges att de bidrar till långsiktigt hållbar transportförsörjning samtidigt som effekter för miljö anges osäkra eller negativa. </a:t>
            </a:r>
          </a:p>
          <a:p>
            <a:pPr>
              <a:spcBef>
                <a:spcPct val="0"/>
              </a:spcBef>
            </a:pPr>
            <a:endParaRPr lang="sv-SE" smtClean="0"/>
          </a:p>
          <a:p>
            <a:pPr>
              <a:spcBef>
                <a:spcPct val="0"/>
              </a:spcBef>
            </a:pPr>
            <a:endParaRPr lang="sv-SE" smtClean="0"/>
          </a:p>
        </p:txBody>
      </p:sp>
      <p:sp>
        <p:nvSpPr>
          <p:cNvPr id="52227"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1AC5253-B7F7-4621-9DEF-462BF14CAE2F}" type="slidenum">
              <a:rPr lang="en-US"/>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Platshållare för bildobjekt 1"/>
          <p:cNvSpPr>
            <a:spLocks noGrp="1" noRot="1" noChangeAspect="1"/>
          </p:cNvSpPr>
          <p:nvPr>
            <p:ph type="sldImg"/>
          </p:nvPr>
        </p:nvSpPr>
        <p:spPr bwMode="auto">
          <a:noFill/>
          <a:ln>
            <a:solidFill>
              <a:srgbClr val="000000"/>
            </a:solidFill>
            <a:miter lim="800000"/>
            <a:headEnd/>
            <a:tailEnd/>
          </a:ln>
        </p:spPr>
      </p:sp>
      <p:sp>
        <p:nvSpPr>
          <p:cNvPr id="17410"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smtClean="0"/>
          </a:p>
        </p:txBody>
      </p:sp>
      <p:sp>
        <p:nvSpPr>
          <p:cNvPr id="17411"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AFC2E82-BA76-43DF-84E0-12ED6E12117E}" type="slidenum">
              <a:rPr lang="en-US"/>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Platshållare för bildobjekt 1"/>
          <p:cNvSpPr>
            <a:spLocks noGrp="1" noRot="1" noChangeAspect="1"/>
          </p:cNvSpPr>
          <p:nvPr>
            <p:ph type="sldImg"/>
          </p:nvPr>
        </p:nvSpPr>
        <p:spPr bwMode="auto">
          <a:noFill/>
          <a:ln>
            <a:solidFill>
              <a:srgbClr val="000000"/>
            </a:solidFill>
            <a:miter lim="800000"/>
            <a:headEnd/>
            <a:tailEnd/>
          </a:ln>
        </p:spPr>
      </p:sp>
      <p:sp>
        <p:nvSpPr>
          <p:cNvPr id="54274"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sv-SE" smtClean="0"/>
              <a:t>Också för de 12 nya väginvesteringar som tagits med i den nationella planen för Region Mälardalen (ingår nu i Trafikverket Region Ost) ser vi flera exempel på väginvesteringar som anges bidra till en långsiktigt hållbar utveckling samtidigt som miljöeffekterna bedöms negativa. Ett anges bidra till LHT fast det både har oklara miljöeffekter och inte är samhällsekonomiskt lönsamt.</a:t>
            </a:r>
          </a:p>
          <a:p>
            <a:pPr>
              <a:spcBef>
                <a:spcPct val="0"/>
              </a:spcBef>
            </a:pPr>
            <a:r>
              <a:rPr lang="sv-SE" smtClean="0"/>
              <a:t>För 8 av de 12, dvs 67 %, görs bedömningen att de inte bidrar till en långsiktigt hållbar utveckling. </a:t>
            </a:r>
          </a:p>
          <a:p>
            <a:pPr>
              <a:spcBef>
                <a:spcPct val="0"/>
              </a:spcBef>
            </a:pPr>
            <a:r>
              <a:rPr lang="sv-SE" smtClean="0"/>
              <a:t>Underlag om miljöeffekter anges inte vara framtaget respektive refereras inte för 2 av objekten, som båda innefattar exploatering av ny mark, varav sistnämnda innebär utbyggnad av motorväg i ny sträckning på en längd av 14,5 km, med två trafikplatser. </a:t>
            </a:r>
          </a:p>
        </p:txBody>
      </p:sp>
      <p:sp>
        <p:nvSpPr>
          <p:cNvPr id="54275"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F3B0409-7922-4EFF-A9FD-77162C4125DF}" type="slidenum">
              <a:rPr lang="en-US"/>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Platshållare för bildobjekt 1"/>
          <p:cNvSpPr>
            <a:spLocks noGrp="1" noRot="1" noChangeAspect="1"/>
          </p:cNvSpPr>
          <p:nvPr>
            <p:ph type="sldImg"/>
          </p:nvPr>
        </p:nvSpPr>
        <p:spPr bwMode="auto">
          <a:noFill/>
          <a:ln>
            <a:solidFill>
              <a:srgbClr val="000000"/>
            </a:solidFill>
            <a:miter lim="800000"/>
            <a:headEnd/>
            <a:tailEnd/>
          </a:ln>
        </p:spPr>
      </p:sp>
      <p:sp>
        <p:nvSpPr>
          <p:cNvPr id="56322"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smtClean="0"/>
          </a:p>
        </p:txBody>
      </p:sp>
      <p:sp>
        <p:nvSpPr>
          <p:cNvPr id="56323"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550DFC1-51AC-4F9E-BAB8-1A0292A81EE9}" type="slidenum">
              <a:rPr lang="en-US"/>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Platshållare för bildobjekt 1"/>
          <p:cNvSpPr>
            <a:spLocks noGrp="1" noRot="1" noChangeAspect="1"/>
          </p:cNvSpPr>
          <p:nvPr>
            <p:ph type="sldImg"/>
          </p:nvPr>
        </p:nvSpPr>
        <p:spPr bwMode="auto">
          <a:noFill/>
          <a:ln>
            <a:solidFill>
              <a:srgbClr val="000000"/>
            </a:solidFill>
            <a:miter lim="800000"/>
            <a:headEnd/>
            <a:tailEnd/>
          </a:ln>
        </p:spPr>
      </p:sp>
      <p:sp>
        <p:nvSpPr>
          <p:cNvPr id="58370"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smtClean="0"/>
          </a:p>
        </p:txBody>
      </p:sp>
      <p:sp>
        <p:nvSpPr>
          <p:cNvPr id="58371"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53B5448-650A-4FE1-8202-47AE00F19CBA}" type="slidenum">
              <a:rPr lang="en-US"/>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Platshållare för bildobjekt 1"/>
          <p:cNvSpPr>
            <a:spLocks noGrp="1" noRot="1" noChangeAspect="1"/>
          </p:cNvSpPr>
          <p:nvPr>
            <p:ph type="sldImg"/>
          </p:nvPr>
        </p:nvSpPr>
        <p:spPr bwMode="auto">
          <a:noFill/>
          <a:ln>
            <a:solidFill>
              <a:srgbClr val="000000"/>
            </a:solidFill>
            <a:miter lim="800000"/>
            <a:headEnd/>
            <a:tailEnd/>
          </a:ln>
        </p:spPr>
      </p:sp>
      <p:sp>
        <p:nvSpPr>
          <p:cNvPr id="60418"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smtClean="0"/>
          </a:p>
        </p:txBody>
      </p:sp>
      <p:sp>
        <p:nvSpPr>
          <p:cNvPr id="60419"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48D092-09D5-46F7-B74C-681717A9344A}" type="slidenum">
              <a:rPr lang="en-US"/>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Platshållare för bildobjekt 1"/>
          <p:cNvSpPr>
            <a:spLocks noGrp="1" noRot="1" noChangeAspect="1"/>
          </p:cNvSpPr>
          <p:nvPr>
            <p:ph type="sldImg"/>
          </p:nvPr>
        </p:nvSpPr>
        <p:spPr bwMode="auto">
          <a:noFill/>
          <a:ln>
            <a:solidFill>
              <a:srgbClr val="000000"/>
            </a:solidFill>
            <a:miter lim="800000"/>
            <a:headEnd/>
            <a:tailEnd/>
          </a:ln>
        </p:spPr>
      </p:sp>
      <p:sp>
        <p:nvSpPr>
          <p:cNvPr id="62466"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smtClean="0"/>
          </a:p>
        </p:txBody>
      </p:sp>
      <p:sp>
        <p:nvSpPr>
          <p:cNvPr id="62467"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962AE48-81B4-42AC-814A-309F5091AEC0}" type="slidenum">
              <a:rPr lang="en-US"/>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Platshållare för bildobjekt 1"/>
          <p:cNvSpPr>
            <a:spLocks noGrp="1" noRot="1" noChangeAspect="1"/>
          </p:cNvSpPr>
          <p:nvPr>
            <p:ph type="sldImg"/>
          </p:nvPr>
        </p:nvSpPr>
        <p:spPr bwMode="auto">
          <a:noFill/>
          <a:ln>
            <a:solidFill>
              <a:srgbClr val="000000"/>
            </a:solidFill>
            <a:miter lim="800000"/>
            <a:headEnd/>
            <a:tailEnd/>
          </a:ln>
        </p:spPr>
      </p:sp>
      <p:sp>
        <p:nvSpPr>
          <p:cNvPr id="64514"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sv-SE" smtClean="0"/>
              <a:t>Vad beror på infrastruktur och effekter av inducerad trafik i och med förändrad markanvändning som följd av planernas utformning?</a:t>
            </a:r>
          </a:p>
          <a:p>
            <a:pPr>
              <a:spcBef>
                <a:spcPct val="0"/>
              </a:spcBef>
            </a:pPr>
            <a:endParaRPr lang="sv-SE" smtClean="0"/>
          </a:p>
          <a:p>
            <a:pPr>
              <a:spcBef>
                <a:spcPct val="0"/>
              </a:spcBef>
            </a:pPr>
            <a:r>
              <a:rPr lang="sv-SE" smtClean="0"/>
              <a:t>kommenteras i effektbeskrivning av nati och länsplanerna att planerna kan leda till ökad efterfrågan på transporter, dvs</a:t>
            </a:r>
          </a:p>
          <a:p>
            <a:pPr>
              <a:spcBef>
                <a:spcPct val="0"/>
              </a:spcBef>
            </a:pPr>
            <a:r>
              <a:rPr lang="sv-SE" smtClean="0"/>
              <a:t>inducerad trafik. Vidare påpekas att åtgärder som vägförbifarter kan ge glesare</a:t>
            </a:r>
          </a:p>
          <a:p>
            <a:pPr>
              <a:spcBef>
                <a:spcPct val="0"/>
              </a:spcBef>
            </a:pPr>
            <a:r>
              <a:rPr lang="sv-SE" smtClean="0"/>
              <a:t>bebyggelse och därmed öka transportefterfrågan, medan resecentra kan leda till</a:t>
            </a:r>
          </a:p>
          <a:p>
            <a:pPr>
              <a:spcBef>
                <a:spcPct val="0"/>
              </a:spcBef>
            </a:pPr>
            <a:r>
              <a:rPr lang="sv-SE" smtClean="0"/>
              <a:t>tätare bebyggelsestruktur som kan minska densamma165</a:t>
            </a:r>
          </a:p>
        </p:txBody>
      </p:sp>
      <p:sp>
        <p:nvSpPr>
          <p:cNvPr id="64515"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C1FE75C-0ACC-42D3-B915-B2C13611BBD3}" type="slidenum">
              <a:rPr lang="en-US"/>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Platshållare för bildobjekt 1"/>
          <p:cNvSpPr>
            <a:spLocks noGrp="1" noRot="1" noChangeAspect="1"/>
          </p:cNvSpPr>
          <p:nvPr>
            <p:ph type="sldImg"/>
          </p:nvPr>
        </p:nvSpPr>
        <p:spPr bwMode="auto">
          <a:noFill/>
          <a:ln>
            <a:solidFill>
              <a:srgbClr val="000000"/>
            </a:solidFill>
            <a:miter lim="800000"/>
            <a:headEnd/>
            <a:tailEnd/>
          </a:ln>
        </p:spPr>
      </p:sp>
      <p:sp>
        <p:nvSpPr>
          <p:cNvPr id="66562"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sv-SE" smtClean="0"/>
              <a:t>Vad beror på infrastruktur och effekter av inducerad trafik i och med förändrad markanvändning som följd av planernas utformning?</a:t>
            </a:r>
          </a:p>
          <a:p>
            <a:pPr>
              <a:spcBef>
                <a:spcPct val="0"/>
              </a:spcBef>
            </a:pPr>
            <a:endParaRPr lang="sv-SE" smtClean="0"/>
          </a:p>
          <a:p>
            <a:pPr>
              <a:spcBef>
                <a:spcPct val="0"/>
              </a:spcBef>
            </a:pPr>
            <a:r>
              <a:rPr lang="sv-SE" smtClean="0"/>
              <a:t>kommenteras i effektbeskrivning av nati och länsplanerna att planerna kan leda till ökad efterfrågan på transporter, dvs</a:t>
            </a:r>
          </a:p>
          <a:p>
            <a:pPr>
              <a:spcBef>
                <a:spcPct val="0"/>
              </a:spcBef>
            </a:pPr>
            <a:r>
              <a:rPr lang="sv-SE" smtClean="0"/>
              <a:t>inducerad trafik. Vidare påpekas att åtgärder som vägförbifarter kan ge glesare</a:t>
            </a:r>
          </a:p>
          <a:p>
            <a:pPr>
              <a:spcBef>
                <a:spcPct val="0"/>
              </a:spcBef>
            </a:pPr>
            <a:r>
              <a:rPr lang="sv-SE" smtClean="0"/>
              <a:t>bebyggelse och därmed öka transportefterfrågan, medan resecentra kan leda till</a:t>
            </a:r>
          </a:p>
          <a:p>
            <a:pPr>
              <a:spcBef>
                <a:spcPct val="0"/>
              </a:spcBef>
            </a:pPr>
            <a:r>
              <a:rPr lang="sv-SE" smtClean="0"/>
              <a:t>tätare bebyggelsestruktur som kan minska densamma165</a:t>
            </a:r>
          </a:p>
        </p:txBody>
      </p:sp>
      <p:sp>
        <p:nvSpPr>
          <p:cNvPr id="66563"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82D3F5A-E1BD-4354-8479-1F70929F1FA0}" type="slidenum">
              <a:rPr lang="en-US"/>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Platshållare för bildobjekt 1"/>
          <p:cNvSpPr>
            <a:spLocks noGrp="1" noRot="1" noChangeAspect="1"/>
          </p:cNvSpPr>
          <p:nvPr>
            <p:ph type="sldImg"/>
          </p:nvPr>
        </p:nvSpPr>
        <p:spPr bwMode="auto">
          <a:noFill/>
          <a:ln>
            <a:solidFill>
              <a:srgbClr val="000000"/>
            </a:solidFill>
            <a:miter lim="800000"/>
            <a:headEnd/>
            <a:tailEnd/>
          </a:ln>
        </p:spPr>
      </p:sp>
      <p:sp>
        <p:nvSpPr>
          <p:cNvPr id="68610"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smtClean="0"/>
          </a:p>
        </p:txBody>
      </p:sp>
      <p:sp>
        <p:nvSpPr>
          <p:cNvPr id="68611"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4944ACF-EE3D-4581-BC0C-830CD37CD29F}" type="slidenum">
              <a:rPr lang="en-US"/>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EA35EA2A-A06C-499D-82D8-5752004932A6}" type="slidenum">
              <a:rPr lang="en-GB"/>
              <a:pPr/>
              <a:t>28</a:t>
            </a:fld>
            <a:endParaRPr lang="en-GB"/>
          </a:p>
        </p:txBody>
      </p:sp>
      <p:sp>
        <p:nvSpPr>
          <p:cNvPr id="7065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0659" name="Rectangle 3"/>
          <p:cNvSpPr>
            <a:spLocks noGrp="1" noChangeArrowheads="1"/>
          </p:cNvSpPr>
          <p:nvPr>
            <p:ph type="body" idx="1"/>
          </p:nvPr>
        </p:nvSpPr>
        <p:spPr bwMode="auto">
          <a:xfrm>
            <a:off x="906463" y="4691063"/>
            <a:ext cx="4984750" cy="4443412"/>
          </a:xfrm>
          <a:noFill/>
        </p:spPr>
        <p:txBody>
          <a:bodyPr wrap="square" numCol="1" anchor="t" anchorCtr="0" compatLnSpc="1">
            <a:prstTxWarp prst="textNoShape">
              <a:avLst/>
            </a:prstTxWarp>
          </a:bodyPr>
          <a:lstStyle/>
          <a:p>
            <a:pPr>
              <a:spcBef>
                <a:spcPct val="0"/>
              </a:spcBef>
            </a:pPr>
            <a:r>
              <a:rPr lang="sv-SE" smtClean="0"/>
              <a:t>Bristande dokumentation om vilka överväganden som gjorts när steg 4-åtgärder valts, och varför andra åtgärder valts bort i tidigare steg.</a:t>
            </a:r>
          </a:p>
          <a:p>
            <a:pPr>
              <a:spcBef>
                <a:spcPct val="0"/>
              </a:spcBef>
            </a:pPr>
            <a:r>
              <a:rPr lang="sv-SE" smtClean="0"/>
              <a:t>Instruktionen för hur fyrstegshistoriker ska dokumenteras: </a:t>
            </a:r>
          </a:p>
          <a:p>
            <a:pPr>
              <a:spcBef>
                <a:spcPct val="0"/>
              </a:spcBef>
            </a:pPr>
            <a:r>
              <a:rPr lang="sv-SE" smtClean="0"/>
              <a:t>Dvs utgångspunkt ska vara tillgänglighet i ett bredare perspektiv än transportstödd rörlighet.</a:t>
            </a:r>
          </a:p>
          <a:p>
            <a:pPr>
              <a:spcBef>
                <a:spcPct val="0"/>
              </a:spcBef>
            </a:pPr>
            <a:endParaRPr lang="sv-SE"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18428A55-22E5-4705-96DE-B98F75589EB0}" type="slidenum">
              <a:rPr lang="en-GB"/>
              <a:pPr/>
              <a:t>29</a:t>
            </a:fld>
            <a:endParaRPr lang="en-GB"/>
          </a:p>
        </p:txBody>
      </p:sp>
      <p:sp>
        <p:nvSpPr>
          <p:cNvPr id="7270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2707" name="Rectangle 3"/>
          <p:cNvSpPr>
            <a:spLocks noGrp="1" noChangeArrowheads="1"/>
          </p:cNvSpPr>
          <p:nvPr>
            <p:ph type="body" idx="1"/>
          </p:nvPr>
        </p:nvSpPr>
        <p:spPr bwMode="auto">
          <a:xfrm>
            <a:off x="906463" y="4691063"/>
            <a:ext cx="4984750" cy="4443412"/>
          </a:xfrm>
          <a:noFill/>
        </p:spPr>
        <p:txBody>
          <a:bodyPr wrap="square" numCol="1" anchor="t" anchorCtr="0" compatLnSpc="1">
            <a:prstTxWarp prst="textNoShape">
              <a:avLst/>
            </a:prstTxWarp>
          </a:bodyPr>
          <a:lstStyle/>
          <a:p>
            <a:pPr>
              <a:spcBef>
                <a:spcPct val="0"/>
              </a:spcBef>
            </a:pPr>
            <a:r>
              <a:rPr lang="sv-SE" smtClean="0"/>
              <a:t>1. Olika styrmedel för att påverka transportbehoven och vid val av transportsätt</a:t>
            </a:r>
          </a:p>
          <a:p>
            <a:pPr>
              <a:spcBef>
                <a:spcPct val="0"/>
              </a:spcBef>
            </a:pPr>
            <a:r>
              <a:rPr lang="sv-SE" smtClean="0"/>
              <a:t>typiska exempel på sådant som borde diskuteras i fyrstegsprincipens steg 1.</a:t>
            </a:r>
          </a:p>
          <a:p>
            <a:pPr>
              <a:spcBef>
                <a:spcPct val="0"/>
              </a:spcBef>
            </a:pPr>
            <a:r>
              <a:rPr lang="sv-SE" smtClean="0"/>
              <a:t>Men enligt de olika fyrstegshistorikerna har inga sådana styrmedel diskuterats i</a:t>
            </a:r>
          </a:p>
          <a:p>
            <a:pPr>
              <a:spcBef>
                <a:spcPct val="0"/>
              </a:spcBef>
            </a:pPr>
            <a:r>
              <a:rPr lang="sv-SE" smtClean="0"/>
              <a:t>steg 1. Istället verkar ansvaret för dessa steg 1-åtgärder ligga på någon annan –</a:t>
            </a:r>
          </a:p>
          <a:p>
            <a:pPr>
              <a:spcBef>
                <a:spcPct val="0"/>
              </a:spcBef>
            </a:pPr>
            <a:r>
              <a:rPr lang="sv-SE" smtClean="0"/>
              <a:t>det är ”beslutsfattarnas” sak att diskutera och överväga styrmedel som åtgärder</a:t>
            </a:r>
          </a:p>
          <a:p>
            <a:pPr>
              <a:spcBef>
                <a:spcPct val="0"/>
              </a:spcBef>
            </a:pPr>
            <a:r>
              <a:rPr lang="sv-SE" smtClean="0"/>
              <a:t>i steg 1. Det andra skälet är att hela förfaringssättet är bakvänt. Först föreslås</a:t>
            </a:r>
          </a:p>
          <a:p>
            <a:pPr>
              <a:spcBef>
                <a:spcPct val="0"/>
              </a:spcBef>
            </a:pPr>
            <a:r>
              <a:rPr lang="sv-SE" smtClean="0"/>
              <a:t>alltså åtgärder i steg 4, dvs det allra sista steget som ska övervägas enligt fyrstegsprincipen.</a:t>
            </a:r>
          </a:p>
          <a:p>
            <a:pPr>
              <a:spcBef>
                <a:spcPct val="0"/>
              </a:spcBef>
            </a:pPr>
            <a:r>
              <a:rPr lang="sv-SE" smtClean="0"/>
              <a:t>Först därefter ska styrmedel för att påverka transportbehov och</a:t>
            </a:r>
          </a:p>
          <a:p>
            <a:pPr>
              <a:spcBef>
                <a:spcPct val="0"/>
              </a:spcBef>
            </a:pPr>
            <a:r>
              <a:rPr lang="sv-SE" smtClean="0"/>
              <a:t>val av transportsätt övervägas – tvärtemot hur fyrstegsprincipen bör tillämpas.</a:t>
            </a:r>
          </a:p>
          <a:p>
            <a:pPr>
              <a:spcBef>
                <a:spcPct val="0"/>
              </a:spcBef>
            </a:pPr>
            <a:r>
              <a:rPr lang="sv-SE" smtClean="0"/>
              <a:t>Istället för att ge beslutsfattarna stor handlingsfrihet, verkar de snarare bli bakbundna</a:t>
            </a:r>
          </a:p>
          <a:p>
            <a:pPr>
              <a:spcBef>
                <a:spcPct val="0"/>
              </a:spcBef>
            </a:pPr>
            <a:r>
              <a:rPr lang="sv-SE" smtClean="0"/>
              <a:t>– val av åtgärd i form av ny eller ombyggd infrastruktur har redan</a:t>
            </a:r>
          </a:p>
          <a:p>
            <a:pPr>
              <a:spcBef>
                <a:spcPct val="0"/>
              </a:spcBef>
            </a:pPr>
            <a:r>
              <a:rPr lang="sv-SE" smtClean="0"/>
              <a:t>gjorts </a:t>
            </a:r>
            <a:r>
              <a:rPr lang="sv-SE" i="1" smtClean="0"/>
              <a:t>innan </a:t>
            </a:r>
            <a:r>
              <a:rPr lang="sv-SE" smtClean="0"/>
              <a:t>fyrstegsprincipens första steg ska tillämpas.</a:t>
            </a:r>
          </a:p>
          <a:p>
            <a:pPr>
              <a:spcBef>
                <a:spcPct val="0"/>
              </a:spcBef>
            </a:pPr>
            <a:endParaRPr lang="sv-S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Platshållare för bildobjekt 1"/>
          <p:cNvSpPr>
            <a:spLocks noGrp="1" noRot="1" noChangeAspect="1"/>
          </p:cNvSpPr>
          <p:nvPr>
            <p:ph type="sldImg"/>
          </p:nvPr>
        </p:nvSpPr>
        <p:spPr bwMode="auto">
          <a:noFill/>
          <a:ln>
            <a:solidFill>
              <a:srgbClr val="000000"/>
            </a:solidFill>
            <a:miter lim="800000"/>
            <a:headEnd/>
            <a:tailEnd/>
          </a:ln>
        </p:spPr>
      </p:sp>
      <p:sp>
        <p:nvSpPr>
          <p:cNvPr id="19458"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smtClean="0"/>
          </a:p>
        </p:txBody>
      </p:sp>
      <p:sp>
        <p:nvSpPr>
          <p:cNvPr id="19459"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4AE0DC7-BD52-43E7-9E1B-E94F75FEEB1C}" type="slidenum">
              <a:rPr lang="en-US"/>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859CEE4-F885-4D10-AA5B-9245D0FF9991}" type="slidenum">
              <a:rPr lang="en-GB"/>
              <a:pPr/>
              <a:t>30</a:t>
            </a:fld>
            <a:endParaRPr lang="en-GB"/>
          </a:p>
        </p:txBody>
      </p:sp>
      <p:sp>
        <p:nvSpPr>
          <p:cNvPr id="7475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4755" name="Rectangle 3"/>
          <p:cNvSpPr>
            <a:spLocks noGrp="1" noChangeArrowheads="1"/>
          </p:cNvSpPr>
          <p:nvPr>
            <p:ph type="body" idx="1"/>
          </p:nvPr>
        </p:nvSpPr>
        <p:spPr bwMode="auto">
          <a:xfrm>
            <a:off x="906463" y="4691063"/>
            <a:ext cx="4984750" cy="4443412"/>
          </a:xfrm>
          <a:noFill/>
        </p:spPr>
        <p:txBody>
          <a:bodyPr wrap="square" numCol="1" anchor="t" anchorCtr="0" compatLnSpc="1">
            <a:prstTxWarp prst="textNoShape">
              <a:avLst/>
            </a:prstTxWarp>
          </a:bodyPr>
          <a:lstStyle/>
          <a:p>
            <a:pPr>
              <a:spcBef>
                <a:spcPct val="0"/>
              </a:spcBef>
            </a:pPr>
            <a:r>
              <a:rPr lang="sv-SE" smtClean="0"/>
              <a:t>Sektorsåtgärderna bedöms ha ”</a:t>
            </a:r>
            <a:r>
              <a:rPr lang="sv-SE" i="1" smtClean="0"/>
              <a:t>en stor potential</a:t>
            </a:r>
            <a:r>
              <a:rPr lang="sv-SE" smtClean="0"/>
              <a:t>” att minska koldioxidutsläppen,</a:t>
            </a:r>
          </a:p>
          <a:p>
            <a:pPr>
              <a:spcBef>
                <a:spcPct val="0"/>
              </a:spcBef>
            </a:pPr>
            <a:r>
              <a:rPr lang="sv-SE" smtClean="0"/>
              <a:t>3 % budget</a:t>
            </a:r>
          </a:p>
          <a:p>
            <a:pPr>
              <a:spcBef>
                <a:spcPct val="0"/>
              </a:spcBef>
            </a:pPr>
            <a:r>
              <a:rPr lang="sv-SE" smtClean="0"/>
              <a:t>2011 tog regeringen bort sektorsansvaret från direktiven för Trafikverkets verksamhet. Det innebär att den redan tidigare blygsamma verksamheten med sektorsuppgifterna ska upphöra, så att Trafikverket inte längre ska arbeta med generella påverkansåtgärder eller ge ekonomiska bidrag till påverkansåtgärder, så som tidigare.  Trafikverket kommer att samarbeta med</a:t>
            </a:r>
            <a:r>
              <a:rPr lang="sv-SE" i="1" smtClean="0"/>
              <a:t> ”kommunerna som Trafikverket fortsättningsvis ser som grundläggande i arbetet för att lösa gemensamma frågor och problem”. </a:t>
            </a:r>
            <a:r>
              <a:rPr lang="sv-SE" smtClean="0"/>
              <a:t>Ansvaret för beteendepåverkan läggs således över till den lokala nivån.  Detta trots att motivet till att arbeta med Mobility Management ofta är de stora kostnadsbesparingar som kan åstadkommas om ett förändrat transportbeteende leder till en effektivare användning av befintlig infrastruktur, och investeringar i ny transportinfrastruktur därmed kan skjutas upp eller sparas in. </a:t>
            </a:r>
          </a:p>
          <a:p>
            <a:pPr>
              <a:spcBef>
                <a:spcPct val="0"/>
              </a:spcBef>
            </a:pPr>
            <a:r>
              <a:rPr lang="sv-SE" smtClean="0"/>
              <a:t>Källa: Mail från Trafikverket 2011.</a:t>
            </a:r>
          </a:p>
          <a:p>
            <a:pPr>
              <a:spcBef>
                <a:spcPct val="0"/>
              </a:spcBef>
            </a:pPr>
            <a:r>
              <a:rPr lang="sv-SE" smtClean="0"/>
              <a:t>Källa: Mail från Trafikverket 2011.</a:t>
            </a:r>
          </a:p>
          <a:p>
            <a:pPr>
              <a:spcBef>
                <a:spcPct val="0"/>
              </a:spcBef>
            </a:pPr>
            <a:endParaRPr lang="sv-SE"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69E50767-BA36-4F25-BB36-5FB565F62689}" type="slidenum">
              <a:rPr lang="en-GB"/>
              <a:pPr/>
              <a:t>31</a:t>
            </a:fld>
            <a:endParaRPr lang="en-GB"/>
          </a:p>
        </p:txBody>
      </p:sp>
      <p:sp>
        <p:nvSpPr>
          <p:cNvPr id="7680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6803" name="Rectangle 3"/>
          <p:cNvSpPr>
            <a:spLocks noGrp="1" noChangeArrowheads="1"/>
          </p:cNvSpPr>
          <p:nvPr>
            <p:ph type="body" idx="1"/>
          </p:nvPr>
        </p:nvSpPr>
        <p:spPr bwMode="auto">
          <a:xfrm>
            <a:off x="906463" y="4691063"/>
            <a:ext cx="4984750" cy="4443412"/>
          </a:xfrm>
          <a:noFill/>
        </p:spPr>
        <p:txBody>
          <a:bodyPr wrap="square" numCol="1" anchor="t" anchorCtr="0" compatLnSpc="1">
            <a:prstTxWarp prst="textNoShape">
              <a:avLst/>
            </a:prstTxWarp>
          </a:bodyPr>
          <a:lstStyle/>
          <a:p>
            <a:pPr>
              <a:spcBef>
                <a:spcPct val="0"/>
              </a:spcBef>
            </a:pPr>
            <a:r>
              <a:rPr lang="sv-SE" smtClean="0"/>
              <a:t>Steg 1- och steg 2-åtgärder kunde inte finansieras genom den regionala planen men däremot via potter i den nationella planen (eller via kommun och landsting, t ex trafikeringsåtgärder inom kollektivtrafiken).”</a:t>
            </a:r>
          </a:p>
          <a:p>
            <a:pPr>
              <a:spcBef>
                <a:spcPct val="0"/>
              </a:spcBef>
            </a:pPr>
            <a:endParaRPr lang="sv-SE" smtClean="0"/>
          </a:p>
          <a:p>
            <a:pPr>
              <a:spcBef>
                <a:spcPct val="0"/>
              </a:spcBef>
            </a:pPr>
            <a:r>
              <a:rPr lang="sv-SE" smtClean="0"/>
              <a:t>(Har detta ändrats)?</a:t>
            </a:r>
          </a:p>
          <a:p>
            <a:pPr>
              <a:spcBef>
                <a:spcPct val="0"/>
              </a:spcBef>
            </a:pPr>
            <a:endParaRPr lang="sv-SE"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9EF545DB-9ACF-4542-8B68-046E32A5C991}" type="slidenum">
              <a:rPr lang="en-GB"/>
              <a:pPr/>
              <a:t>32</a:t>
            </a:fld>
            <a:endParaRPr lang="en-GB"/>
          </a:p>
        </p:txBody>
      </p:sp>
      <p:sp>
        <p:nvSpPr>
          <p:cNvPr id="7885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8851" name="Rectangle 3"/>
          <p:cNvSpPr>
            <a:spLocks noGrp="1" noChangeArrowheads="1"/>
          </p:cNvSpPr>
          <p:nvPr>
            <p:ph type="body" idx="1"/>
          </p:nvPr>
        </p:nvSpPr>
        <p:spPr bwMode="auto">
          <a:xfrm>
            <a:off x="906463" y="4691063"/>
            <a:ext cx="4984750" cy="4443412"/>
          </a:xfrm>
          <a:noFill/>
        </p:spPr>
        <p:txBody>
          <a:bodyPr wrap="square" numCol="1" anchor="t" anchorCtr="0" compatLnSpc="1">
            <a:prstTxWarp prst="textNoShape">
              <a:avLst/>
            </a:prstTxWarp>
          </a:bodyPr>
          <a:lstStyle/>
          <a:p>
            <a:pPr>
              <a:spcBef>
                <a:spcPct val="0"/>
              </a:spcBef>
            </a:pPr>
            <a:r>
              <a:rPr lang="sv-SE" smtClean="0"/>
              <a:t>Aggregerade miljöeffekter?</a:t>
            </a:r>
          </a:p>
          <a:p>
            <a:pPr>
              <a:spcBef>
                <a:spcPct val="0"/>
              </a:spcBef>
            </a:pPr>
            <a:r>
              <a:rPr lang="sv-SE" smtClean="0"/>
              <a:t>Miljöeffekter beror på trafikarbete, på hur resor och transporter fördelas på olika färdmedel.</a:t>
            </a:r>
          </a:p>
          <a:p>
            <a:pPr>
              <a:spcBef>
                <a:spcPct val="0"/>
              </a:spcBef>
            </a:pPr>
            <a:r>
              <a:rPr lang="sv-SE" i="1" smtClean="0"/>
              <a:t>”Huvudförklaringen</a:t>
            </a:r>
          </a:p>
          <a:p>
            <a:pPr>
              <a:spcBef>
                <a:spcPct val="0"/>
              </a:spcBef>
            </a:pPr>
            <a:r>
              <a:rPr lang="sv-SE" i="1" smtClean="0"/>
              <a:t>är det antagande om klimatstyrmedel (enligt EET) som ligger till</a:t>
            </a:r>
          </a:p>
          <a:p>
            <a:pPr>
              <a:spcBef>
                <a:spcPct val="0"/>
              </a:spcBef>
            </a:pPr>
            <a:r>
              <a:rPr lang="sv-SE" i="1" smtClean="0"/>
              <a:t>grund för prognosen, i ett scenario utan dessa minskar kollektivtrafikandelen”</a:t>
            </a:r>
          </a:p>
          <a:p>
            <a:pPr>
              <a:spcBef>
                <a:spcPct val="0"/>
              </a:spcBef>
            </a:pPr>
            <a:r>
              <a:rPr lang="sv-SE" i="1" smtClean="0"/>
              <a:t>157</a:t>
            </a:r>
            <a:r>
              <a:rPr lang="sv-SE" smtClean="0"/>
              <a:t>. EET-antagandet och att prognoserna innehåller en viss underskattning</a:t>
            </a:r>
          </a:p>
          <a:p>
            <a:pPr>
              <a:spcBef>
                <a:spcPct val="0"/>
              </a:spcBef>
            </a:pPr>
            <a:r>
              <a:rPr lang="sv-SE" smtClean="0"/>
              <a:t>av bilinnehavet anges leda till att trafikutvecklingen underskattas i prognoserna</a:t>
            </a:r>
          </a:p>
          <a:p>
            <a:pPr>
              <a:spcBef>
                <a:spcPct val="0"/>
              </a:spcBef>
            </a:pPr>
            <a:r>
              <a:rPr lang="sv-SE" smtClean="0"/>
              <a:t>som gjorts. T ex anges att transportarbete med långväga bil är underskattat.</a:t>
            </a:r>
          </a:p>
          <a:p>
            <a:pPr>
              <a:spcBef>
                <a:spcPct val="0"/>
              </a:spcBef>
            </a:pPr>
            <a:r>
              <a:rPr lang="sv-SE" smtClean="0"/>
              <a:t>Denna underskattning av trafikökningarna verkar främst gälla vägtrafiken</a:t>
            </a:r>
          </a:p>
          <a:p>
            <a:pPr>
              <a:spcBef>
                <a:spcPct val="0"/>
              </a:spcBef>
            </a:pPr>
            <a:endParaRPr lang="sv-SE" smtClean="0"/>
          </a:p>
          <a:p>
            <a:pPr>
              <a:spcBef>
                <a:spcPct val="0"/>
              </a:spcBef>
            </a:pPr>
            <a:endParaRPr lang="sv-SE" smtClean="0"/>
          </a:p>
          <a:p>
            <a:pPr>
              <a:spcBef>
                <a:spcPct val="0"/>
              </a:spcBef>
            </a:pPr>
            <a:endParaRPr lang="sv-SE" smtClean="0"/>
          </a:p>
          <a:p>
            <a:pPr>
              <a:spcBef>
                <a:spcPct val="0"/>
              </a:spcBef>
            </a:pPr>
            <a:r>
              <a:rPr lang="sv-SE" smtClean="0"/>
              <a:t>den nationella och regionala infrastrukturplanen 2010-2021,</a:t>
            </a:r>
          </a:p>
          <a:p>
            <a:pPr>
              <a:spcBef>
                <a:spcPct val="0"/>
              </a:spcBef>
            </a:pPr>
            <a:r>
              <a:rPr lang="sv-SE" smtClean="0"/>
              <a:t>liksom trängselskatten i Västsvenska paketet, påverkar således hur resande och</a:t>
            </a:r>
          </a:p>
          <a:p>
            <a:pPr>
              <a:spcBef>
                <a:spcPct val="0"/>
              </a:spcBef>
            </a:pPr>
            <a:r>
              <a:rPr lang="sv-SE" smtClean="0"/>
              <a:t>transporter fördelas på olika trafikslag och hur trafiken utvecklas i de olika trafikslagen.</a:t>
            </a:r>
          </a:p>
          <a:p>
            <a:pPr>
              <a:spcBef>
                <a:spcPct val="0"/>
              </a:spcBef>
            </a:pPr>
            <a:r>
              <a:rPr lang="sv-SE" smtClean="0"/>
              <a:t>Motorvägsutbyggnaderna kommer att öka resande och transporter på</a:t>
            </a:r>
          </a:p>
          <a:p>
            <a:pPr>
              <a:spcBef>
                <a:spcPct val="0"/>
              </a:spcBef>
            </a:pPr>
            <a:r>
              <a:rPr lang="sv-SE" smtClean="0"/>
              <a:t>väg, medan andra åtgärder i den nationella och regionala är inriktade på att öka</a:t>
            </a:r>
          </a:p>
          <a:p>
            <a:pPr>
              <a:spcBef>
                <a:spcPct val="0"/>
              </a:spcBef>
            </a:pPr>
            <a:r>
              <a:rPr lang="sv-SE" smtClean="0"/>
              <a:t>resande med kollektivtrafik och gång- och cykeltrafik, respektive godstransporter</a:t>
            </a:r>
          </a:p>
          <a:p>
            <a:pPr>
              <a:spcBef>
                <a:spcPct val="0"/>
              </a:spcBef>
            </a:pPr>
            <a:r>
              <a:rPr lang="sv-SE" smtClean="0"/>
              <a:t>på järnväg och till sjöss</a:t>
            </a:r>
          </a:p>
          <a:p>
            <a:pPr>
              <a:spcBef>
                <a:spcPct val="0"/>
              </a:spcBef>
            </a:pPr>
            <a:endParaRPr lang="sv-SE" smtClean="0"/>
          </a:p>
          <a:p>
            <a:pPr>
              <a:spcBef>
                <a:spcPct val="0"/>
              </a:spcBef>
            </a:pPr>
            <a:r>
              <a:rPr lang="sv-SE" smtClean="0"/>
              <a:t>K2020-överenskommelsen och Västsvenska paketet innehåller målformuleringar</a:t>
            </a:r>
          </a:p>
          <a:p>
            <a:pPr>
              <a:spcBef>
                <a:spcPct val="0"/>
              </a:spcBef>
            </a:pPr>
            <a:r>
              <a:rPr lang="sv-SE" smtClean="0"/>
              <a:t>om minskad trängsel, ökat resande med kollektivtrafik och mindre miljöpåverkan.</a:t>
            </a:r>
          </a:p>
          <a:p>
            <a:pPr>
              <a:spcBef>
                <a:spcPct val="0"/>
              </a:spcBef>
            </a:pPr>
            <a:r>
              <a:rPr lang="sv-SE" smtClean="0"/>
              <a:t>Det skulle behövas en effektbedömning inkluderande alla åtgärderna</a:t>
            </a:r>
          </a:p>
          <a:p>
            <a:pPr>
              <a:spcBef>
                <a:spcPct val="0"/>
              </a:spcBef>
            </a:pPr>
            <a:r>
              <a:rPr lang="sv-SE" smtClean="0"/>
              <a:t>i den nationella och regionala planen – både K2020-satsningar och övriga</a:t>
            </a:r>
          </a:p>
          <a:p>
            <a:pPr>
              <a:spcBef>
                <a:spcPct val="0"/>
              </a:spcBef>
            </a:pPr>
            <a:r>
              <a:rPr lang="sv-SE" smtClean="0"/>
              <a:t>väg- och järnvägssatsningar - samt Västsvenska paketets trängselskatt, för att t</a:t>
            </a:r>
          </a:p>
          <a:p>
            <a:pPr>
              <a:spcBef>
                <a:spcPct val="0"/>
              </a:spcBef>
            </a:pPr>
            <a:r>
              <a:rPr lang="sv-SE" smtClean="0"/>
              <a:t>ex veta om planerna medverkar till att nå K2020-målen om 40 % färdmedelsandel</a:t>
            </a:r>
          </a:p>
          <a:p>
            <a:pPr>
              <a:spcBef>
                <a:spcPct val="0"/>
              </a:spcBef>
            </a:pPr>
            <a:r>
              <a:rPr lang="sv-SE" smtClean="0"/>
              <a:t>för kollektivtrafik år 2025 eller inte, och om Västsvenska paketet ger en</a:t>
            </a:r>
          </a:p>
          <a:p>
            <a:pPr>
              <a:spcBef>
                <a:spcPct val="0"/>
              </a:spcBef>
            </a:pPr>
            <a:r>
              <a:rPr lang="sv-SE" smtClean="0"/>
              <a:t>varaktigt ökad framkomlighet och minskad trängsel. Idag saknas det sådan analys</a:t>
            </a:r>
          </a:p>
          <a:p>
            <a:pPr>
              <a:spcBef>
                <a:spcPct val="0"/>
              </a:spcBef>
            </a:pPr>
            <a:r>
              <a:rPr lang="sv-SE" smtClean="0"/>
              <a:t>av effekter och måluppfyllelse.</a:t>
            </a:r>
          </a:p>
          <a:p>
            <a:pPr>
              <a:spcBef>
                <a:spcPct val="0"/>
              </a:spcBef>
            </a:pPr>
            <a:endParaRPr lang="sv-SE" smtClean="0"/>
          </a:p>
          <a:p>
            <a:pPr>
              <a:spcBef>
                <a:spcPct val="0"/>
              </a:spcBef>
            </a:pPr>
            <a:endParaRPr lang="sv-SE" smtClean="0"/>
          </a:p>
          <a:p>
            <a:pPr>
              <a:spcBef>
                <a:spcPct val="0"/>
              </a:spcBef>
            </a:pPr>
            <a:r>
              <a:rPr lang="sv-SE" smtClean="0"/>
              <a:t>inte har gjorts någon trafikprognos för</a:t>
            </a:r>
          </a:p>
          <a:p>
            <a:pPr>
              <a:spcBef>
                <a:spcPct val="0"/>
              </a:spcBef>
            </a:pPr>
            <a:r>
              <a:rPr lang="sv-SE" smtClean="0"/>
              <a:t>Västra Götalands län avseende trafikutvecklingen när den nationella och den</a:t>
            </a:r>
          </a:p>
          <a:p>
            <a:pPr>
              <a:spcBef>
                <a:spcPct val="0"/>
              </a:spcBef>
            </a:pPr>
            <a:r>
              <a:rPr lang="sv-SE" smtClean="0"/>
              <a:t>regionala infrastrukturplanen har genomförts år 2021. Därför saknas en samlad</a:t>
            </a:r>
          </a:p>
          <a:p>
            <a:pPr>
              <a:spcBef>
                <a:spcPct val="0"/>
              </a:spcBef>
            </a:pPr>
            <a:r>
              <a:rPr lang="sv-SE" smtClean="0"/>
              <a:t>bild av de sammantagna effekterna för trafikutveckling och medföljande miljöeffekter</a:t>
            </a:r>
          </a:p>
          <a:p>
            <a:pPr>
              <a:spcBef>
                <a:spcPct val="0"/>
              </a:spcBef>
            </a:pPr>
            <a:r>
              <a:rPr lang="sv-SE" smtClean="0"/>
              <a:t>i Västra Götaland när infrastrukturinvesteringarna i planerna liksom</a:t>
            </a:r>
          </a:p>
          <a:p>
            <a:pPr>
              <a:spcBef>
                <a:spcPct val="0"/>
              </a:spcBef>
            </a:pPr>
            <a:r>
              <a:rPr lang="sv-SE" smtClean="0"/>
              <a:t>den nu beslutade trängselskatten har genomförts.</a:t>
            </a:r>
          </a:p>
          <a:p>
            <a:pPr>
              <a:spcBef>
                <a:spcPct val="0"/>
              </a:spcBef>
            </a:pPr>
            <a:endParaRPr lang="sv-SE" smtClean="0"/>
          </a:p>
          <a:p>
            <a:pPr>
              <a:spcBef>
                <a:spcPct val="0"/>
              </a:spcBef>
            </a:pPr>
            <a:r>
              <a:rPr lang="sv-SE" smtClean="0"/>
              <a:t>För Västsvenska paketet har en trafikprognos gjorts för år 2013. Den visar att</a:t>
            </a:r>
          </a:p>
          <a:p>
            <a:pPr>
              <a:spcBef>
                <a:spcPct val="0"/>
              </a:spcBef>
            </a:pPr>
            <a:r>
              <a:rPr lang="sv-SE" smtClean="0"/>
              <a:t>trängselskatten bidrar till minskad bil- och ökad kollektivtrafik i Göteborgsregionen.</a:t>
            </a:r>
          </a:p>
          <a:p>
            <a:pPr>
              <a:spcBef>
                <a:spcPct val="0"/>
              </a:spcBef>
            </a:pPr>
            <a:endParaRPr lang="sv-SE" smtClean="0"/>
          </a:p>
          <a:p>
            <a:pPr>
              <a:spcBef>
                <a:spcPct val="0"/>
              </a:spcBef>
            </a:pPr>
            <a:r>
              <a:rPr lang="sv-SE" smtClean="0"/>
              <a:t>Trängselskatten i Västsvenska paketet tillkom så sent i åtgärdsplaneringen att</a:t>
            </a:r>
          </a:p>
          <a:p>
            <a:pPr>
              <a:spcBef>
                <a:spcPct val="0"/>
              </a:spcBef>
            </a:pPr>
            <a:r>
              <a:rPr lang="sv-SE" smtClean="0"/>
              <a:t>samtliga investeringsobjekt i planerna 2010-2021 effektbedömts utan denna</a:t>
            </a:r>
          </a:p>
          <a:p>
            <a:pPr>
              <a:spcBef>
                <a:spcPct val="0"/>
              </a:spcBef>
            </a:pPr>
            <a:r>
              <a:rPr lang="sv-SE" smtClean="0"/>
              <a:t>viktiga förutsättning</a:t>
            </a:r>
          </a:p>
          <a:p>
            <a:pPr>
              <a:spcBef>
                <a:spcPct val="0"/>
              </a:spcBef>
            </a:pPr>
            <a:endParaRPr lang="sv-SE" smtClean="0"/>
          </a:p>
          <a:p>
            <a:pPr>
              <a:spcBef>
                <a:spcPct val="0"/>
              </a:spcBef>
            </a:pPr>
            <a:r>
              <a:rPr lang="sv-SE" smtClean="0"/>
              <a:t>Med planerna ökar biltrafikarbetet</a:t>
            </a:r>
          </a:p>
          <a:p>
            <a:pPr>
              <a:spcBef>
                <a:spcPct val="0"/>
              </a:spcBef>
            </a:pPr>
            <a:r>
              <a:rPr lang="sv-SE" smtClean="0"/>
              <a:t>mest i Stockholms, Blekinge samt Västra Götalands län, vilket också är</a:t>
            </a:r>
          </a:p>
          <a:p>
            <a:pPr>
              <a:spcBef>
                <a:spcPct val="0"/>
              </a:spcBef>
            </a:pPr>
            <a:r>
              <a:rPr lang="sv-SE" smtClean="0"/>
              <a:t>län med stora investeringar i bilnätet161.</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54E0B1F-17E1-431A-9E1D-46F4507A1699}" type="slidenum">
              <a:rPr lang="en-GB"/>
              <a:pPr/>
              <a:t>33</a:t>
            </a:fld>
            <a:endParaRPr lang="en-GB"/>
          </a:p>
        </p:txBody>
      </p:sp>
      <p:sp>
        <p:nvSpPr>
          <p:cNvPr id="8089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0899" name="Rectangle 3"/>
          <p:cNvSpPr>
            <a:spLocks noGrp="1" noChangeArrowheads="1"/>
          </p:cNvSpPr>
          <p:nvPr>
            <p:ph type="body" idx="1"/>
          </p:nvPr>
        </p:nvSpPr>
        <p:spPr bwMode="auto">
          <a:xfrm>
            <a:off x="906463" y="4691063"/>
            <a:ext cx="4984750" cy="4443412"/>
          </a:xfrm>
          <a:noFill/>
        </p:spPr>
        <p:txBody>
          <a:bodyPr wrap="square" numCol="1" anchor="t" anchorCtr="0" compatLnSpc="1">
            <a:prstTxWarp prst="textNoShape">
              <a:avLst/>
            </a:prstTxWarp>
          </a:bodyPr>
          <a:lstStyle/>
          <a:p>
            <a:pPr>
              <a:spcBef>
                <a:spcPct val="0"/>
              </a:spcBef>
            </a:pPr>
            <a:r>
              <a:rPr lang="sv-SE" smtClean="0"/>
              <a:t>av 47 bundna objekt i den nationella planen har 24 en negativ lönsamhet</a:t>
            </a:r>
          </a:p>
          <a:p>
            <a:pPr>
              <a:spcBef>
                <a:spcPct val="0"/>
              </a:spcBef>
            </a:pPr>
            <a:endParaRPr lang="sv-SE" smtClean="0"/>
          </a:p>
          <a:p>
            <a:pPr>
              <a:spcBef>
                <a:spcPct val="0"/>
              </a:spcBef>
            </a:pPr>
            <a:r>
              <a:rPr lang="sv-SE" smtClean="0"/>
              <a:t>Vi har alla dessa kritierier som regeringen tar upp i direktiven, och i de transportpolitiska målen, och ändå verkar det oklart på vilka premisser som åtgärderna har valts ut. </a:t>
            </a:r>
          </a:p>
          <a:p>
            <a:pPr>
              <a:spcBef>
                <a:spcPct val="0"/>
              </a:spcBef>
            </a:pPr>
            <a:endParaRPr lang="sv-SE" smtClean="0"/>
          </a:p>
          <a:p>
            <a:pPr>
              <a:spcBef>
                <a:spcPct val="0"/>
              </a:spcBef>
            </a:pPr>
            <a:endParaRPr lang="sv-SE"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17EF0D96-B9A2-4297-B3FB-ABF3274F4389}" type="slidenum">
              <a:rPr lang="en-GB"/>
              <a:pPr/>
              <a:t>34</a:t>
            </a:fld>
            <a:endParaRPr lang="en-GB"/>
          </a:p>
        </p:txBody>
      </p:sp>
      <p:sp>
        <p:nvSpPr>
          <p:cNvPr id="8294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2947" name="Rectangle 3"/>
          <p:cNvSpPr>
            <a:spLocks noGrp="1" noChangeArrowheads="1"/>
          </p:cNvSpPr>
          <p:nvPr>
            <p:ph type="body" idx="1"/>
          </p:nvPr>
        </p:nvSpPr>
        <p:spPr bwMode="auto">
          <a:xfrm>
            <a:off x="906463" y="4691063"/>
            <a:ext cx="4984750" cy="4443412"/>
          </a:xfrm>
          <a:noFill/>
        </p:spPr>
        <p:txBody>
          <a:bodyPr wrap="square" numCol="1" anchor="t" anchorCtr="0" compatLnSpc="1">
            <a:prstTxWarp prst="textNoShape">
              <a:avLst/>
            </a:prstTxWarp>
          </a:bodyPr>
          <a:lstStyle/>
          <a:p>
            <a:pPr>
              <a:spcBef>
                <a:spcPct val="0"/>
              </a:spcBef>
            </a:pPr>
            <a:r>
              <a:rPr lang="sv-SE" smtClean="0"/>
              <a:t>Miljöansvarig </a:t>
            </a: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63ED7506-ADB7-4AFE-8CEE-60F31B558577}" type="slidenum">
              <a:rPr lang="en-GB"/>
              <a:pPr/>
              <a:t>35</a:t>
            </a:fld>
            <a:endParaRPr lang="en-GB"/>
          </a:p>
        </p:txBody>
      </p:sp>
      <p:sp>
        <p:nvSpPr>
          <p:cNvPr id="84994"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4995" name="Rectangle 3"/>
          <p:cNvSpPr>
            <a:spLocks noGrp="1" noChangeArrowheads="1"/>
          </p:cNvSpPr>
          <p:nvPr>
            <p:ph type="body" idx="1"/>
          </p:nvPr>
        </p:nvSpPr>
        <p:spPr bwMode="auto">
          <a:xfrm>
            <a:off x="906463" y="4691063"/>
            <a:ext cx="4984750" cy="4443412"/>
          </a:xfrm>
          <a:noFill/>
        </p:spPr>
        <p:txBody>
          <a:bodyPr wrap="square" numCol="1" anchor="t" anchorCtr="0" compatLnSpc="1">
            <a:prstTxWarp prst="textNoShape">
              <a:avLst/>
            </a:prstTxWarp>
          </a:bodyPr>
          <a:lstStyle/>
          <a:p>
            <a:pPr>
              <a:spcBef>
                <a:spcPct val="0"/>
              </a:spcBef>
            </a:pPr>
            <a:r>
              <a:rPr lang="sv-SE" smtClean="0"/>
              <a:t>Eller kanske snarare: Trafikverket bidrar inte med finansiering av dessa åtgärder.</a:t>
            </a:r>
          </a:p>
          <a:p>
            <a:pPr>
              <a:spcBef>
                <a:spcPct val="0"/>
              </a:spcBef>
            </a:pPr>
            <a:r>
              <a:rPr lang="sv-SE" smtClean="0"/>
              <a:t>Hittills har länen fått ”bidrag” från staten för steg 3 + 4. Kan länen som planupprättare främja att planerna baseras på steg 1 och steg 2 med 3 och 4 som komplement, som fyrstegsprincipen är tänkt?</a:t>
            </a: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0DEA883D-DEDD-4D09-9632-4D63CA9BEDAF}" type="slidenum">
              <a:rPr lang="en-GB"/>
              <a:pPr/>
              <a:t>36</a:t>
            </a:fld>
            <a:endParaRPr lang="en-GB"/>
          </a:p>
        </p:txBody>
      </p:sp>
      <p:sp>
        <p:nvSpPr>
          <p:cNvPr id="8704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7043" name="Rectangle 3"/>
          <p:cNvSpPr>
            <a:spLocks noGrp="1" noChangeArrowheads="1"/>
          </p:cNvSpPr>
          <p:nvPr>
            <p:ph type="body" idx="1"/>
          </p:nvPr>
        </p:nvSpPr>
        <p:spPr bwMode="auto">
          <a:xfrm>
            <a:off x="906463" y="4691063"/>
            <a:ext cx="4984750" cy="4443412"/>
          </a:xfrm>
          <a:noFill/>
        </p:spPr>
        <p:txBody>
          <a:bodyPr wrap="square" numCol="1" anchor="t" anchorCtr="0" compatLnSpc="1">
            <a:prstTxWarp prst="textNoShape">
              <a:avLst/>
            </a:prstTxWarp>
          </a:bodyPr>
          <a:lstStyle/>
          <a:p>
            <a:pPr>
              <a:spcBef>
                <a:spcPct val="0"/>
              </a:spcBef>
            </a:pPr>
            <a:r>
              <a:rPr lang="sv-SE" smtClean="0"/>
              <a:t>Lika viktiga som andra mål.</a:t>
            </a: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C9ECCE1D-C995-4C85-AF39-D5417BA9CA16}" type="slidenum">
              <a:rPr lang="en-GB"/>
              <a:pPr/>
              <a:t>37</a:t>
            </a:fld>
            <a:endParaRPr lang="en-GB"/>
          </a:p>
        </p:txBody>
      </p:sp>
      <p:sp>
        <p:nvSpPr>
          <p:cNvPr id="8909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89091" name="Rectangle 3"/>
          <p:cNvSpPr>
            <a:spLocks noGrp="1" noChangeArrowheads="1"/>
          </p:cNvSpPr>
          <p:nvPr>
            <p:ph type="body" idx="1"/>
          </p:nvPr>
        </p:nvSpPr>
        <p:spPr bwMode="auto">
          <a:xfrm>
            <a:off x="906463" y="4691063"/>
            <a:ext cx="4984750" cy="4443412"/>
          </a:xfrm>
          <a:noFill/>
        </p:spPr>
        <p:txBody>
          <a:bodyPr wrap="square" numCol="1" anchor="t" anchorCtr="0" compatLnSpc="1">
            <a:prstTxWarp prst="textNoShape">
              <a:avLst/>
            </a:prstTxWarp>
          </a:bodyPr>
          <a:lstStyle/>
          <a:p>
            <a:pPr>
              <a:spcBef>
                <a:spcPct val="0"/>
              </a:spcBef>
            </a:pPr>
            <a:r>
              <a:rPr lang="sv-SE" smtClean="0"/>
              <a:t>Lika viktiga som andra mål.</a:t>
            </a: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E4E86C6-2404-4031-B92B-167F70B94A44}" type="slidenum">
              <a:rPr lang="en-GB"/>
              <a:pPr/>
              <a:t>38</a:t>
            </a:fld>
            <a:endParaRPr lang="en-GB"/>
          </a:p>
        </p:txBody>
      </p:sp>
      <p:sp>
        <p:nvSpPr>
          <p:cNvPr id="91138"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1139" name="Rectangle 3"/>
          <p:cNvSpPr>
            <a:spLocks noGrp="1" noChangeArrowheads="1"/>
          </p:cNvSpPr>
          <p:nvPr>
            <p:ph type="body" idx="1"/>
          </p:nvPr>
        </p:nvSpPr>
        <p:spPr bwMode="auto">
          <a:xfrm>
            <a:off x="906463" y="4691063"/>
            <a:ext cx="4984750" cy="4443412"/>
          </a:xfrm>
          <a:noFill/>
        </p:spPr>
        <p:txBody>
          <a:bodyPr wrap="square" numCol="1" anchor="t" anchorCtr="0" compatLnSpc="1">
            <a:prstTxWarp prst="textNoShape">
              <a:avLst/>
            </a:prstTxWarp>
          </a:bodyPr>
          <a:lstStyle/>
          <a:p>
            <a:pPr marL="457200" indent="-457200">
              <a:spcBef>
                <a:spcPct val="0"/>
              </a:spcBef>
              <a:buFontTx/>
              <a:buChar char="•"/>
            </a:pPr>
            <a:r>
              <a:rPr lang="sv-SE" smtClean="0"/>
              <a:t>Tjänstemän tar fram bra beslutsunderlag, visar på effekter. </a:t>
            </a:r>
          </a:p>
          <a:p>
            <a:pPr marL="457200" indent="-457200">
              <a:spcBef>
                <a:spcPct val="0"/>
              </a:spcBef>
              <a:buFontTx/>
              <a:buChar char="•"/>
            </a:pPr>
            <a:r>
              <a:rPr lang="sv-SE" smtClean="0"/>
              <a:t>Det är beslutsfattarnas sak att fatta besluten utifrån dessa. Om inte beslutsunderlaget belyser både positiva och negativa effekter, så blir det i praktiken tjänstemännen som fattar besluten.</a:t>
            </a: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D5A78085-B4E6-4A11-9298-05B3292023A9}" type="slidenum">
              <a:rPr lang="en-GB"/>
              <a:pPr/>
              <a:t>39</a:t>
            </a:fld>
            <a:endParaRPr lang="en-GB"/>
          </a:p>
        </p:txBody>
      </p:sp>
      <p:sp>
        <p:nvSpPr>
          <p:cNvPr id="9318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93187" name="Rectangle 3"/>
          <p:cNvSpPr>
            <a:spLocks noGrp="1" noChangeArrowheads="1"/>
          </p:cNvSpPr>
          <p:nvPr>
            <p:ph type="body" idx="1"/>
          </p:nvPr>
        </p:nvSpPr>
        <p:spPr bwMode="auto">
          <a:xfrm>
            <a:off x="906463" y="4691063"/>
            <a:ext cx="4984750" cy="4443412"/>
          </a:xfrm>
          <a:noFill/>
        </p:spPr>
        <p:txBody>
          <a:bodyPr wrap="square" numCol="1" anchor="t" anchorCtr="0" compatLnSpc="1">
            <a:prstTxWarp prst="textNoShape">
              <a:avLst/>
            </a:prstTxWarp>
          </a:bodyPr>
          <a:lstStyle/>
          <a:p>
            <a:pPr>
              <a:spcBef>
                <a:spcPct val="0"/>
              </a:spcBef>
            </a:pPr>
            <a:endParaRPr lang="sv-S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Platshållare för bildobjekt 1"/>
          <p:cNvSpPr>
            <a:spLocks noGrp="1" noRot="1" noChangeAspect="1"/>
          </p:cNvSpPr>
          <p:nvPr>
            <p:ph type="sldImg"/>
          </p:nvPr>
        </p:nvSpPr>
        <p:spPr bwMode="auto">
          <a:noFill/>
          <a:ln>
            <a:solidFill>
              <a:srgbClr val="000000"/>
            </a:solidFill>
            <a:miter lim="800000"/>
            <a:headEnd/>
            <a:tailEnd/>
          </a:ln>
        </p:spPr>
      </p:sp>
      <p:sp>
        <p:nvSpPr>
          <p:cNvPr id="21506"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smtClean="0"/>
          </a:p>
        </p:txBody>
      </p:sp>
      <p:sp>
        <p:nvSpPr>
          <p:cNvPr id="21507"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317A625-B113-4DF1-B81C-44E523D591BB}" type="slidenum">
              <a:rPr lang="en-US"/>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Platshållare för bildobjekt 1"/>
          <p:cNvSpPr>
            <a:spLocks noGrp="1" noRot="1" noChangeAspect="1"/>
          </p:cNvSpPr>
          <p:nvPr>
            <p:ph type="sldImg"/>
          </p:nvPr>
        </p:nvSpPr>
        <p:spPr bwMode="auto">
          <a:noFill/>
          <a:ln>
            <a:solidFill>
              <a:srgbClr val="000000"/>
            </a:solidFill>
            <a:miter lim="800000"/>
            <a:headEnd/>
            <a:tailEnd/>
          </a:ln>
        </p:spPr>
      </p:sp>
      <p:sp>
        <p:nvSpPr>
          <p:cNvPr id="23554"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smtClean="0"/>
          </a:p>
        </p:txBody>
      </p:sp>
      <p:sp>
        <p:nvSpPr>
          <p:cNvPr id="23555"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9B62E18-4E2B-45B2-8BD2-48E9441B5437}" type="slidenum">
              <a:rPr lang="en-US"/>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Platshållare för bildobjekt 1"/>
          <p:cNvSpPr>
            <a:spLocks noGrp="1" noRot="1" noChangeAspect="1"/>
          </p:cNvSpPr>
          <p:nvPr>
            <p:ph type="sldImg"/>
          </p:nvPr>
        </p:nvSpPr>
        <p:spPr bwMode="auto">
          <a:noFill/>
          <a:ln>
            <a:solidFill>
              <a:srgbClr val="000000"/>
            </a:solidFill>
            <a:miter lim="800000"/>
            <a:headEnd/>
            <a:tailEnd/>
          </a:ln>
        </p:spPr>
      </p:sp>
      <p:sp>
        <p:nvSpPr>
          <p:cNvPr id="25602"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smtClean="0"/>
          </a:p>
        </p:txBody>
      </p:sp>
      <p:sp>
        <p:nvSpPr>
          <p:cNvPr id="25603"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341ECD8-9980-4665-8EC6-E7B6D2B8FA8E}" type="slidenum">
              <a:rPr lang="en-US"/>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Platshållare för bildobjekt 1"/>
          <p:cNvSpPr>
            <a:spLocks noGrp="1" noRot="1" noChangeAspect="1"/>
          </p:cNvSpPr>
          <p:nvPr>
            <p:ph type="sldImg"/>
          </p:nvPr>
        </p:nvSpPr>
        <p:spPr bwMode="auto">
          <a:noFill/>
          <a:ln>
            <a:solidFill>
              <a:srgbClr val="000000"/>
            </a:solidFill>
            <a:miter lim="800000"/>
            <a:headEnd/>
            <a:tailEnd/>
          </a:ln>
        </p:spPr>
      </p:sp>
      <p:sp>
        <p:nvSpPr>
          <p:cNvPr id="27650"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buFontTx/>
              <a:buChar char="•"/>
            </a:pPr>
            <a:r>
              <a:rPr lang="sv-SE" smtClean="0"/>
              <a:t>Utvärdering åt Miljömålsrådet </a:t>
            </a:r>
          </a:p>
          <a:p>
            <a:pPr>
              <a:spcBef>
                <a:spcPct val="0"/>
              </a:spcBef>
              <a:buFontTx/>
              <a:buChar char="•"/>
            </a:pPr>
            <a:r>
              <a:rPr lang="sv-SE" smtClean="0"/>
              <a:t>Utvärdering åt länsstyrelsen i Västra Götaland</a:t>
            </a:r>
          </a:p>
          <a:p>
            <a:pPr>
              <a:spcBef>
                <a:spcPct val="0"/>
              </a:spcBef>
            </a:pPr>
            <a:endParaRPr lang="sv-SE" smtClean="0"/>
          </a:p>
        </p:txBody>
      </p:sp>
      <p:sp>
        <p:nvSpPr>
          <p:cNvPr id="27651"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3FE6A37-2ECF-4D59-AABD-50F6CAD12619}" type="slidenum">
              <a:rPr lang="en-US"/>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Platshållare för bildobjekt 1"/>
          <p:cNvSpPr>
            <a:spLocks noGrp="1" noRot="1" noChangeAspect="1"/>
          </p:cNvSpPr>
          <p:nvPr>
            <p:ph type="sldImg"/>
          </p:nvPr>
        </p:nvSpPr>
        <p:spPr bwMode="auto">
          <a:noFill/>
          <a:ln>
            <a:solidFill>
              <a:srgbClr val="000000"/>
            </a:solidFill>
            <a:miter lim="800000"/>
            <a:headEnd/>
            <a:tailEnd/>
          </a:ln>
        </p:spPr>
      </p:sp>
      <p:sp>
        <p:nvSpPr>
          <p:cNvPr id="29698"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sv-SE" smtClean="0"/>
              <a:t>Västra Banregionen, VV Reg Väst, Mälardalen, Sjöfartsverket</a:t>
            </a:r>
          </a:p>
        </p:txBody>
      </p:sp>
      <p:sp>
        <p:nvSpPr>
          <p:cNvPr id="29699"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4844E38-7662-4FE7-BD3F-F5BD145F3418}" type="slidenum">
              <a:rPr lang="en-US"/>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Platshållare för bildobjekt 1"/>
          <p:cNvSpPr>
            <a:spLocks noGrp="1" noRot="1" noChangeAspect="1"/>
          </p:cNvSpPr>
          <p:nvPr>
            <p:ph type="sldImg"/>
          </p:nvPr>
        </p:nvSpPr>
        <p:spPr bwMode="auto">
          <a:noFill/>
          <a:ln>
            <a:solidFill>
              <a:srgbClr val="000000"/>
            </a:solidFill>
            <a:miter lim="800000"/>
            <a:headEnd/>
            <a:tailEnd/>
          </a:ln>
        </p:spPr>
      </p:sp>
      <p:sp>
        <p:nvSpPr>
          <p:cNvPr id="31746" name="Platshållare för anteckninga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sv-SE" smtClean="0"/>
          </a:p>
        </p:txBody>
      </p:sp>
      <p:sp>
        <p:nvSpPr>
          <p:cNvPr id="31747" name="Platshållare för bildnumm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4512B69-3351-442B-93AC-C7EEED46EE6F}" type="slidenum">
              <a:rPr lang="en-US"/>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lvl1pPr>
              <a:defRPr>
                <a:solidFill>
                  <a:schemeClr val="accent1"/>
                </a:solidFill>
              </a:defRPr>
            </a:lvl1pPr>
          </a:lstStyle>
          <a:p>
            <a:r>
              <a:rPr lang="sv-SE" smtClean="0"/>
              <a:t>Klicka här för att ändra format</a:t>
            </a:r>
            <a:endParaRPr lang="sv-SE"/>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sv-SE"/>
          </a:p>
        </p:txBody>
      </p:sp>
      <p:sp>
        <p:nvSpPr>
          <p:cNvPr id="4" name="Platshållare för sidfot 4"/>
          <p:cNvSpPr>
            <a:spLocks noGrp="1"/>
          </p:cNvSpPr>
          <p:nvPr>
            <p:ph type="ftr" sz="quarter" idx="10"/>
          </p:nvPr>
        </p:nvSpPr>
        <p:spPr/>
        <p:txBody>
          <a:bodyPr/>
          <a:lstStyle>
            <a:lvl1pPr>
              <a:defRPr/>
            </a:lvl1pPr>
          </a:lstStyle>
          <a:p>
            <a:pPr>
              <a:defRPr/>
            </a:pPr>
            <a:endParaRPr lang="sv-SE"/>
          </a:p>
        </p:txBody>
      </p:sp>
      <p:sp>
        <p:nvSpPr>
          <p:cNvPr id="5" name="Platshållare för bildnummer 5"/>
          <p:cNvSpPr>
            <a:spLocks noGrp="1"/>
          </p:cNvSpPr>
          <p:nvPr>
            <p:ph type="sldNum" sz="quarter" idx="11"/>
          </p:nvPr>
        </p:nvSpPr>
        <p:spPr/>
        <p:txBody>
          <a:bodyPr/>
          <a:lstStyle>
            <a:lvl1pPr>
              <a:defRPr/>
            </a:lvl1pPr>
          </a:lstStyle>
          <a:p>
            <a:pPr>
              <a:defRPr/>
            </a:pPr>
            <a:fld id="{0C1DF95C-C05D-4493-AD63-F009AC92806C}" type="slidenum">
              <a:rPr lang="sv-SE"/>
              <a:pPr>
                <a:defRPr/>
              </a:pPr>
              <a:t>‹#›</a:t>
            </a:fld>
            <a:endParaRPr lang="sv-S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sidfot 4"/>
          <p:cNvSpPr>
            <a:spLocks noGrp="1"/>
          </p:cNvSpPr>
          <p:nvPr>
            <p:ph type="ftr" sz="quarter" idx="10"/>
          </p:nvPr>
        </p:nvSpPr>
        <p:spPr/>
        <p:txBody>
          <a:bodyPr/>
          <a:lstStyle>
            <a:lvl1pPr>
              <a:defRPr/>
            </a:lvl1pPr>
          </a:lstStyle>
          <a:p>
            <a:pPr>
              <a:defRPr/>
            </a:pPr>
            <a:endParaRPr lang="sv-SE"/>
          </a:p>
        </p:txBody>
      </p:sp>
      <p:sp>
        <p:nvSpPr>
          <p:cNvPr id="5" name="Platshållare för bildnummer 5"/>
          <p:cNvSpPr>
            <a:spLocks noGrp="1"/>
          </p:cNvSpPr>
          <p:nvPr>
            <p:ph type="sldNum" sz="quarter" idx="11"/>
          </p:nvPr>
        </p:nvSpPr>
        <p:spPr/>
        <p:txBody>
          <a:bodyPr/>
          <a:lstStyle>
            <a:lvl1pPr>
              <a:defRPr/>
            </a:lvl1pPr>
          </a:lstStyle>
          <a:p>
            <a:pPr>
              <a:defRPr/>
            </a:pPr>
            <a:fld id="{15D71BD4-E96E-4261-936B-25A1EC8E1678}" type="slidenum">
              <a:rPr lang="sv-SE"/>
              <a:pPr>
                <a:defRPr/>
              </a:pPr>
              <a:t>‹#›</a:t>
            </a:fld>
            <a:endParaRPr lang="sv-S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smtClean="0"/>
              <a:t>Klicka här för att ändra format</a:t>
            </a:r>
            <a:endParaRPr lang="sv-SE"/>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sidfot 4"/>
          <p:cNvSpPr>
            <a:spLocks noGrp="1"/>
          </p:cNvSpPr>
          <p:nvPr>
            <p:ph type="ftr" sz="quarter" idx="10"/>
          </p:nvPr>
        </p:nvSpPr>
        <p:spPr/>
        <p:txBody>
          <a:bodyPr/>
          <a:lstStyle>
            <a:lvl1pPr>
              <a:defRPr/>
            </a:lvl1pPr>
          </a:lstStyle>
          <a:p>
            <a:pPr>
              <a:defRPr/>
            </a:pPr>
            <a:endParaRPr lang="sv-SE"/>
          </a:p>
        </p:txBody>
      </p:sp>
      <p:sp>
        <p:nvSpPr>
          <p:cNvPr id="5" name="Platshållare för bildnummer 5"/>
          <p:cNvSpPr>
            <a:spLocks noGrp="1"/>
          </p:cNvSpPr>
          <p:nvPr>
            <p:ph type="sldNum" sz="quarter" idx="11"/>
          </p:nvPr>
        </p:nvSpPr>
        <p:spPr/>
        <p:txBody>
          <a:bodyPr/>
          <a:lstStyle>
            <a:lvl1pPr>
              <a:defRPr/>
            </a:lvl1pPr>
          </a:lstStyle>
          <a:p>
            <a:pPr>
              <a:defRPr/>
            </a:pPr>
            <a:fld id="{0394C9E3-A1DD-4773-A5E7-7E6D36FE8968}" type="slidenum">
              <a:rPr lang="sv-SE"/>
              <a:pPr>
                <a:defRPr/>
              </a:pPr>
              <a:t>‹#›</a:t>
            </a:fld>
            <a:endParaRPr lang="sv-S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sidfot 4"/>
          <p:cNvSpPr>
            <a:spLocks noGrp="1"/>
          </p:cNvSpPr>
          <p:nvPr>
            <p:ph type="ftr" sz="quarter" idx="10"/>
          </p:nvPr>
        </p:nvSpPr>
        <p:spPr/>
        <p:txBody>
          <a:bodyPr/>
          <a:lstStyle>
            <a:lvl1pPr>
              <a:defRPr/>
            </a:lvl1pPr>
          </a:lstStyle>
          <a:p>
            <a:pPr>
              <a:defRPr/>
            </a:pPr>
            <a:endParaRPr lang="sv-SE"/>
          </a:p>
        </p:txBody>
      </p:sp>
      <p:sp>
        <p:nvSpPr>
          <p:cNvPr id="5" name="Platshållare för bildnummer 5"/>
          <p:cNvSpPr>
            <a:spLocks noGrp="1"/>
          </p:cNvSpPr>
          <p:nvPr>
            <p:ph type="sldNum" sz="quarter" idx="11"/>
          </p:nvPr>
        </p:nvSpPr>
        <p:spPr/>
        <p:txBody>
          <a:bodyPr/>
          <a:lstStyle>
            <a:lvl1pPr>
              <a:defRPr/>
            </a:lvl1pPr>
          </a:lstStyle>
          <a:p>
            <a:pPr>
              <a:defRPr/>
            </a:pPr>
            <a:fld id="{433C7A5B-30EC-488E-A27B-97EAB58B457C}" type="slidenum">
              <a:rPr lang="sv-SE"/>
              <a:pPr>
                <a:defRPr/>
              </a:pPr>
              <a:t>‹#›</a:t>
            </a:fld>
            <a:endParaRPr lang="sv-S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smtClean="0"/>
              <a:t>Klicka här för att ändra format</a:t>
            </a:r>
            <a:endParaRPr lang="sv-SE" dirty="0"/>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smtClean="0"/>
              <a:t>Klicka här för att ändra format på bakgrundstexten</a:t>
            </a:r>
          </a:p>
        </p:txBody>
      </p:sp>
      <p:sp>
        <p:nvSpPr>
          <p:cNvPr id="4" name="Platshållare för sidfot 4"/>
          <p:cNvSpPr>
            <a:spLocks noGrp="1"/>
          </p:cNvSpPr>
          <p:nvPr>
            <p:ph type="ftr" sz="quarter" idx="10"/>
          </p:nvPr>
        </p:nvSpPr>
        <p:spPr/>
        <p:txBody>
          <a:bodyPr/>
          <a:lstStyle>
            <a:lvl1pPr>
              <a:defRPr/>
            </a:lvl1pPr>
          </a:lstStyle>
          <a:p>
            <a:pPr>
              <a:defRPr/>
            </a:pPr>
            <a:endParaRPr lang="sv-SE"/>
          </a:p>
        </p:txBody>
      </p:sp>
      <p:sp>
        <p:nvSpPr>
          <p:cNvPr id="5" name="Platshållare för bildnummer 5"/>
          <p:cNvSpPr>
            <a:spLocks noGrp="1"/>
          </p:cNvSpPr>
          <p:nvPr>
            <p:ph type="sldNum" sz="quarter" idx="11"/>
          </p:nvPr>
        </p:nvSpPr>
        <p:spPr/>
        <p:txBody>
          <a:bodyPr/>
          <a:lstStyle>
            <a:lvl1pPr>
              <a:defRPr/>
            </a:lvl1pPr>
          </a:lstStyle>
          <a:p>
            <a:pPr>
              <a:defRPr/>
            </a:pPr>
            <a:fld id="{31874324-EE7E-4B32-A0AD-48ABEB7949E1}" type="slidenum">
              <a:rPr lang="sv-SE"/>
              <a:pPr>
                <a:defRPr/>
              </a:pPr>
              <a:t>‹#›</a:t>
            </a:fld>
            <a:endParaRPr lang="sv-S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sidfot 4"/>
          <p:cNvSpPr>
            <a:spLocks noGrp="1"/>
          </p:cNvSpPr>
          <p:nvPr>
            <p:ph type="ftr" sz="quarter" idx="10"/>
          </p:nvPr>
        </p:nvSpPr>
        <p:spPr/>
        <p:txBody>
          <a:bodyPr/>
          <a:lstStyle>
            <a:lvl1pPr>
              <a:defRPr/>
            </a:lvl1pPr>
          </a:lstStyle>
          <a:p>
            <a:pPr>
              <a:defRPr/>
            </a:pPr>
            <a:endParaRPr lang="sv-SE"/>
          </a:p>
        </p:txBody>
      </p:sp>
      <p:sp>
        <p:nvSpPr>
          <p:cNvPr id="6" name="Platshållare för bildnummer 5"/>
          <p:cNvSpPr>
            <a:spLocks noGrp="1"/>
          </p:cNvSpPr>
          <p:nvPr>
            <p:ph type="sldNum" sz="quarter" idx="11"/>
          </p:nvPr>
        </p:nvSpPr>
        <p:spPr/>
        <p:txBody>
          <a:bodyPr/>
          <a:lstStyle>
            <a:lvl1pPr>
              <a:defRPr/>
            </a:lvl1pPr>
          </a:lstStyle>
          <a:p>
            <a:pPr>
              <a:defRPr/>
            </a:pPr>
            <a:fld id="{A6714C3A-9A82-4751-B61A-60FF7479624A}" type="slidenum">
              <a:rPr lang="sv-SE"/>
              <a:pPr>
                <a:defRPr/>
              </a:pPr>
              <a:t>‹#›</a:t>
            </a:fld>
            <a:endParaRPr lang="sv-S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smtClean="0"/>
              <a:t>Klicka här för att ändra format</a:t>
            </a:r>
            <a:endParaRPr lang="sv-SE"/>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7" name="Platshållare för sidfot 4"/>
          <p:cNvSpPr>
            <a:spLocks noGrp="1"/>
          </p:cNvSpPr>
          <p:nvPr>
            <p:ph type="ftr" sz="quarter" idx="10"/>
          </p:nvPr>
        </p:nvSpPr>
        <p:spPr/>
        <p:txBody>
          <a:bodyPr/>
          <a:lstStyle>
            <a:lvl1pPr>
              <a:defRPr/>
            </a:lvl1pPr>
          </a:lstStyle>
          <a:p>
            <a:pPr>
              <a:defRPr/>
            </a:pPr>
            <a:endParaRPr lang="sv-SE"/>
          </a:p>
        </p:txBody>
      </p:sp>
      <p:sp>
        <p:nvSpPr>
          <p:cNvPr id="8" name="Platshållare för bildnummer 5"/>
          <p:cNvSpPr>
            <a:spLocks noGrp="1"/>
          </p:cNvSpPr>
          <p:nvPr>
            <p:ph type="sldNum" sz="quarter" idx="11"/>
          </p:nvPr>
        </p:nvSpPr>
        <p:spPr/>
        <p:txBody>
          <a:bodyPr/>
          <a:lstStyle>
            <a:lvl1pPr>
              <a:defRPr/>
            </a:lvl1pPr>
          </a:lstStyle>
          <a:p>
            <a:pPr>
              <a:defRPr/>
            </a:pPr>
            <a:fld id="{3227E9A3-FC36-4F64-AC6F-17FE41636E39}" type="slidenum">
              <a:rPr lang="sv-SE"/>
              <a:pPr>
                <a:defRPr/>
              </a:pPr>
              <a:t>‹#›</a:t>
            </a:fld>
            <a:endParaRPr lang="sv-S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sv-SE"/>
          </a:p>
        </p:txBody>
      </p:sp>
      <p:sp>
        <p:nvSpPr>
          <p:cNvPr id="3" name="Platshållare för sidfot 4"/>
          <p:cNvSpPr>
            <a:spLocks noGrp="1"/>
          </p:cNvSpPr>
          <p:nvPr>
            <p:ph type="ftr" sz="quarter" idx="10"/>
          </p:nvPr>
        </p:nvSpPr>
        <p:spPr/>
        <p:txBody>
          <a:bodyPr/>
          <a:lstStyle>
            <a:lvl1pPr>
              <a:defRPr/>
            </a:lvl1pPr>
          </a:lstStyle>
          <a:p>
            <a:pPr>
              <a:defRPr/>
            </a:pPr>
            <a:endParaRPr lang="sv-SE"/>
          </a:p>
        </p:txBody>
      </p:sp>
      <p:sp>
        <p:nvSpPr>
          <p:cNvPr id="4" name="Platshållare för bildnummer 5"/>
          <p:cNvSpPr>
            <a:spLocks noGrp="1"/>
          </p:cNvSpPr>
          <p:nvPr>
            <p:ph type="sldNum" sz="quarter" idx="11"/>
          </p:nvPr>
        </p:nvSpPr>
        <p:spPr/>
        <p:txBody>
          <a:bodyPr/>
          <a:lstStyle>
            <a:lvl1pPr>
              <a:defRPr/>
            </a:lvl1pPr>
          </a:lstStyle>
          <a:p>
            <a:pPr>
              <a:defRPr/>
            </a:pPr>
            <a:fld id="{E6DA1505-DA09-4712-B717-EB7ED928A3F1}" type="slidenum">
              <a:rPr lang="sv-SE"/>
              <a:pPr>
                <a:defRPr/>
              </a:pPr>
              <a:t>‹#›</a:t>
            </a:fld>
            <a:endParaRPr lang="sv-S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sidfot 4"/>
          <p:cNvSpPr>
            <a:spLocks noGrp="1"/>
          </p:cNvSpPr>
          <p:nvPr>
            <p:ph type="ftr" sz="quarter" idx="10"/>
          </p:nvPr>
        </p:nvSpPr>
        <p:spPr/>
        <p:txBody>
          <a:bodyPr/>
          <a:lstStyle>
            <a:lvl1pPr>
              <a:defRPr/>
            </a:lvl1pPr>
          </a:lstStyle>
          <a:p>
            <a:pPr>
              <a:defRPr/>
            </a:pPr>
            <a:endParaRPr lang="sv-SE"/>
          </a:p>
        </p:txBody>
      </p:sp>
      <p:sp>
        <p:nvSpPr>
          <p:cNvPr id="3" name="Platshållare för bildnummer 5"/>
          <p:cNvSpPr>
            <a:spLocks noGrp="1"/>
          </p:cNvSpPr>
          <p:nvPr>
            <p:ph type="sldNum" sz="quarter" idx="11"/>
          </p:nvPr>
        </p:nvSpPr>
        <p:spPr/>
        <p:txBody>
          <a:bodyPr/>
          <a:lstStyle>
            <a:lvl1pPr>
              <a:defRPr/>
            </a:lvl1pPr>
          </a:lstStyle>
          <a:p>
            <a:pPr>
              <a:defRPr/>
            </a:pPr>
            <a:fld id="{2FF6648E-1AD1-4901-AFC9-D6E7ACF818BB}" type="slidenum">
              <a:rPr lang="sv-SE"/>
              <a:pPr>
                <a:defRPr/>
              </a:pPr>
              <a:t>‹#›</a:t>
            </a:fld>
            <a:endParaRPr lang="sv-S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smtClean="0"/>
              <a:t>Klicka här för att ändra format</a:t>
            </a:r>
            <a:endParaRPr lang="sv-SE"/>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sv-SE"/>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sidfot 4"/>
          <p:cNvSpPr>
            <a:spLocks noGrp="1"/>
          </p:cNvSpPr>
          <p:nvPr>
            <p:ph type="ftr" sz="quarter" idx="10"/>
          </p:nvPr>
        </p:nvSpPr>
        <p:spPr/>
        <p:txBody>
          <a:bodyPr/>
          <a:lstStyle>
            <a:lvl1pPr>
              <a:defRPr/>
            </a:lvl1pPr>
          </a:lstStyle>
          <a:p>
            <a:pPr>
              <a:defRPr/>
            </a:pPr>
            <a:endParaRPr lang="sv-SE"/>
          </a:p>
        </p:txBody>
      </p:sp>
      <p:sp>
        <p:nvSpPr>
          <p:cNvPr id="6" name="Platshållare för bildnummer 5"/>
          <p:cNvSpPr>
            <a:spLocks noGrp="1"/>
          </p:cNvSpPr>
          <p:nvPr>
            <p:ph type="sldNum" sz="quarter" idx="11"/>
          </p:nvPr>
        </p:nvSpPr>
        <p:spPr/>
        <p:txBody>
          <a:bodyPr/>
          <a:lstStyle>
            <a:lvl1pPr>
              <a:defRPr/>
            </a:lvl1pPr>
          </a:lstStyle>
          <a:p>
            <a:pPr>
              <a:defRPr/>
            </a:pPr>
            <a:fld id="{DCD63241-DF63-4379-B597-5B336A8F4499}" type="slidenum">
              <a:rPr lang="sv-SE"/>
              <a:pPr>
                <a:defRPr/>
              </a:pPr>
              <a:t>‹#›</a:t>
            </a:fld>
            <a:endParaRPr lang="sv-S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smtClean="0"/>
              <a:t>Klicka här för att ändra format</a:t>
            </a:r>
            <a:endParaRPr lang="sv-SE"/>
          </a:p>
        </p:txBody>
      </p:sp>
      <p:sp>
        <p:nvSpPr>
          <p:cNvPr id="3" name="Platshållare för bild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sv-SE" noProof="0" smtClean="0"/>
              <a:t>Klicka på ikonen för att lägga till en bild</a:t>
            </a:r>
            <a:endParaRPr lang="sv-SE" noProof="0"/>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sidfot 4"/>
          <p:cNvSpPr>
            <a:spLocks noGrp="1"/>
          </p:cNvSpPr>
          <p:nvPr>
            <p:ph type="ftr" sz="quarter" idx="10"/>
          </p:nvPr>
        </p:nvSpPr>
        <p:spPr/>
        <p:txBody>
          <a:bodyPr/>
          <a:lstStyle>
            <a:lvl1pPr>
              <a:defRPr/>
            </a:lvl1pPr>
          </a:lstStyle>
          <a:p>
            <a:pPr>
              <a:defRPr/>
            </a:pPr>
            <a:endParaRPr lang="sv-SE"/>
          </a:p>
        </p:txBody>
      </p:sp>
      <p:sp>
        <p:nvSpPr>
          <p:cNvPr id="6" name="Platshållare för bildnummer 5"/>
          <p:cNvSpPr>
            <a:spLocks noGrp="1"/>
          </p:cNvSpPr>
          <p:nvPr>
            <p:ph type="sldNum" sz="quarter" idx="11"/>
          </p:nvPr>
        </p:nvSpPr>
        <p:spPr/>
        <p:txBody>
          <a:bodyPr/>
          <a:lstStyle>
            <a:lvl1pPr>
              <a:defRPr/>
            </a:lvl1pPr>
          </a:lstStyle>
          <a:p>
            <a:pPr>
              <a:defRPr/>
            </a:pPr>
            <a:fld id="{F96A1E63-B07B-426D-B0FC-D3574FE9019C}" type="slidenum">
              <a:rPr lang="sv-SE"/>
              <a:pPr>
                <a:defRPr/>
              </a:pPr>
              <a:t>‹#›</a:t>
            </a:fld>
            <a:endParaRPr lang="sv-S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Platshållare för rubrik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v-SE" smtClean="0"/>
              <a:t>Klicka här för att ändra format</a:t>
            </a:r>
          </a:p>
        </p:txBody>
      </p:sp>
      <p:sp>
        <p:nvSpPr>
          <p:cNvPr id="1027" name="Platshållare för text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sv-SE"/>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smtClean="0">
                <a:solidFill>
                  <a:schemeClr val="tx1">
                    <a:tint val="75000"/>
                  </a:schemeClr>
                </a:solidFill>
              </a:defRPr>
            </a:lvl1pPr>
          </a:lstStyle>
          <a:p>
            <a:pPr>
              <a:defRPr/>
            </a:pPr>
            <a:fld id="{3E0FFD1B-E730-4637-B740-6CFAA497CC42}" type="slidenum">
              <a:rPr lang="sv-SE"/>
              <a:pPr>
                <a:defRPr/>
              </a:pPr>
              <a:t>‹#›</a:t>
            </a:fld>
            <a:endParaRPr lang="sv-SE"/>
          </a:p>
        </p:txBody>
      </p:sp>
      <p:pic>
        <p:nvPicPr>
          <p:cNvPr id="1030" name="Picture 40" descr="logga_ab_linje_62"/>
          <p:cNvPicPr>
            <a:picLocks noChangeAspect="1" noChangeArrowheads="1"/>
          </p:cNvPicPr>
          <p:nvPr/>
        </p:nvPicPr>
        <p:blipFill>
          <a:blip r:embed="rId13"/>
          <a:srcRect r="21434"/>
          <a:stretch>
            <a:fillRect/>
          </a:stretch>
        </p:blipFill>
        <p:spPr bwMode="auto">
          <a:xfrm>
            <a:off x="381000" y="6369050"/>
            <a:ext cx="9929813" cy="369888"/>
          </a:xfrm>
          <a:prstGeom prst="rect">
            <a:avLst/>
          </a:prstGeom>
          <a:noFill/>
          <a:ln w="9525">
            <a:noFill/>
            <a:miter lim="800000"/>
            <a:headEnd/>
            <a:tailEnd/>
          </a:ln>
        </p:spPr>
      </p:pic>
      <p:sp>
        <p:nvSpPr>
          <p:cNvPr id="8" name="Rectangle 16"/>
          <p:cNvSpPr>
            <a:spLocks noChangeArrowheads="1"/>
          </p:cNvSpPr>
          <p:nvPr/>
        </p:nvSpPr>
        <p:spPr bwMode="auto">
          <a:xfrm rot="16200000">
            <a:off x="8299450" y="5027613"/>
            <a:ext cx="1431925" cy="244475"/>
          </a:xfrm>
          <a:prstGeom prst="rect">
            <a:avLst/>
          </a:prstGeom>
          <a:noFill/>
          <a:ln w="9525">
            <a:noFill/>
            <a:miter lim="800000"/>
            <a:headEnd/>
            <a:tailEnd/>
          </a:ln>
          <a:effectLst/>
        </p:spPr>
        <p:txBody>
          <a:bodyPr wrap="none" lIns="92075" tIns="46038" rIns="92075" bIns="46038">
            <a:spAutoFit/>
          </a:bodyPr>
          <a:lstStyle/>
          <a:p>
            <a:pPr eaLnBrk="0" fontAlgn="auto" hangingPunct="0">
              <a:spcBef>
                <a:spcPts val="0"/>
              </a:spcBef>
              <a:spcAft>
                <a:spcPts val="0"/>
              </a:spcAft>
              <a:defRPr/>
            </a:pPr>
            <a:r>
              <a:rPr lang="sv-SE" sz="1000" dirty="0">
                <a:solidFill>
                  <a:srgbClr val="777777"/>
                </a:solidFill>
                <a:cs typeface="+mn-cs"/>
              </a:rPr>
              <a:t>© Trivector Traffic  AB</a:t>
            </a:r>
          </a:p>
        </p:txBody>
      </p:sp>
    </p:spTree>
  </p:cSld>
  <p:clrMap bg1="lt1" tx1="dk1" bg2="lt2" tx2="dk2" accent1="accent1" accent2="accent2" accent3="accent3" accent4="accent4" accent5="accent5" accent6="accent6" hlink="hlink" folHlink="folHlink"/>
  <p:sldLayoutIdLst>
    <p:sldLayoutId id="2147483719" r:id="rId1"/>
    <p:sldLayoutId id="2147483718" r:id="rId2"/>
    <p:sldLayoutId id="2147483717" r:id="rId3"/>
    <p:sldLayoutId id="2147483716" r:id="rId4"/>
    <p:sldLayoutId id="2147483715" r:id="rId5"/>
    <p:sldLayoutId id="2147483714" r:id="rId6"/>
    <p:sldLayoutId id="2147483713" r:id="rId7"/>
    <p:sldLayoutId id="2147483712" r:id="rId8"/>
    <p:sldLayoutId id="2147483711" r:id="rId9"/>
    <p:sldLayoutId id="2147483710" r:id="rId10"/>
    <p:sldLayoutId id="2147483709" r:id="rId11"/>
  </p:sldLayoutIdLst>
  <p:timing>
    <p:tnLst>
      <p:par>
        <p:cTn id="1" dur="indefinite" restart="never" nodeType="tmRoot"/>
      </p:par>
    </p:tnLst>
  </p:timing>
  <p:txStyles>
    <p:titleStyle>
      <a:lvl1pPr algn="ctr" rtl="0" fontAlgn="base">
        <a:spcBef>
          <a:spcPct val="0"/>
        </a:spcBef>
        <a:spcAft>
          <a:spcPct val="0"/>
        </a:spcAft>
        <a:defRPr sz="4400" kern="1200">
          <a:solidFill>
            <a:schemeClr val="accent1"/>
          </a:solidFill>
          <a:latin typeface="+mj-lt"/>
          <a:ea typeface="+mj-ea"/>
          <a:cs typeface="+mj-cs"/>
        </a:defRPr>
      </a:lvl1pPr>
      <a:lvl2pPr algn="ctr" rtl="0" fontAlgn="base">
        <a:spcBef>
          <a:spcPct val="0"/>
        </a:spcBef>
        <a:spcAft>
          <a:spcPct val="0"/>
        </a:spcAft>
        <a:defRPr sz="4400">
          <a:solidFill>
            <a:schemeClr val="accent1"/>
          </a:solidFill>
          <a:latin typeface="Arial" charset="0"/>
        </a:defRPr>
      </a:lvl2pPr>
      <a:lvl3pPr algn="ctr" rtl="0" fontAlgn="base">
        <a:spcBef>
          <a:spcPct val="0"/>
        </a:spcBef>
        <a:spcAft>
          <a:spcPct val="0"/>
        </a:spcAft>
        <a:defRPr sz="4400">
          <a:solidFill>
            <a:schemeClr val="accent1"/>
          </a:solidFill>
          <a:latin typeface="Arial" charset="0"/>
        </a:defRPr>
      </a:lvl3pPr>
      <a:lvl4pPr algn="ctr" rtl="0" fontAlgn="base">
        <a:spcBef>
          <a:spcPct val="0"/>
        </a:spcBef>
        <a:spcAft>
          <a:spcPct val="0"/>
        </a:spcAft>
        <a:defRPr sz="4400">
          <a:solidFill>
            <a:schemeClr val="accent1"/>
          </a:solidFill>
          <a:latin typeface="Arial" charset="0"/>
        </a:defRPr>
      </a:lvl4pPr>
      <a:lvl5pPr algn="ctr" rtl="0" fontAlgn="base">
        <a:spcBef>
          <a:spcPct val="0"/>
        </a:spcBef>
        <a:spcAft>
          <a:spcPct val="0"/>
        </a:spcAft>
        <a:defRPr sz="4400">
          <a:solidFill>
            <a:schemeClr val="accent1"/>
          </a:solidFill>
          <a:latin typeface="Arial"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12.wmf"/></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38.xml"/><Relationship Id="rId1" Type="http://schemas.openxmlformats.org/officeDocument/2006/relationships/slideLayout" Target="../slideLayouts/slideLayout1.xml"/><Relationship Id="rId4" Type="http://schemas.openxmlformats.org/officeDocument/2006/relationships/image" Target="../media/image14.jpeg"/></Relationships>
</file>

<file path=ppt/slides/_rels/slide39.xml.rels><?xml version="1.0" encoding="UTF-8" standalone="yes"?>
<Relationships xmlns="http://schemas.openxmlformats.org/package/2006/relationships"><Relationship Id="rId3" Type="http://schemas.openxmlformats.org/officeDocument/2006/relationships/hyperlink" Target="mailto:Joanna.dickinson@trivector.se" TargetMode="External"/><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1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ubrik 2"/>
          <p:cNvSpPr>
            <a:spLocks noGrp="1"/>
          </p:cNvSpPr>
          <p:nvPr>
            <p:ph type="ctrTitle"/>
          </p:nvPr>
        </p:nvSpPr>
        <p:spPr/>
        <p:txBody>
          <a:bodyPr rtlCol="0">
            <a:normAutofit fontScale="90000"/>
          </a:bodyPr>
          <a:lstStyle/>
          <a:p>
            <a:pPr fontAlgn="auto">
              <a:spcAft>
                <a:spcPts val="0"/>
              </a:spcAft>
              <a:defRPr/>
            </a:pPr>
            <a:r>
              <a:rPr lang="sv-SE" dirty="0"/>
              <a:t>Utvärdering av infrastrukturplanerna </a:t>
            </a:r>
            <a:br>
              <a:rPr lang="sv-SE" dirty="0"/>
            </a:br>
            <a:r>
              <a:rPr lang="sv-SE" dirty="0"/>
              <a:t>2010–2021 ur miljömålsperspektiv</a:t>
            </a:r>
            <a:br>
              <a:rPr lang="sv-SE" dirty="0"/>
            </a:br>
            <a:endParaRPr lang="sv-SE" dirty="0"/>
          </a:p>
        </p:txBody>
      </p:sp>
      <p:sp>
        <p:nvSpPr>
          <p:cNvPr id="5" name="Underrubrik 4"/>
          <p:cNvSpPr>
            <a:spLocks noGrp="1"/>
          </p:cNvSpPr>
          <p:nvPr>
            <p:ph type="subTitle" idx="1"/>
          </p:nvPr>
        </p:nvSpPr>
        <p:spPr/>
        <p:txBody>
          <a:bodyPr rtlCol="0">
            <a:normAutofit/>
          </a:bodyPr>
          <a:lstStyle/>
          <a:p>
            <a:pPr fontAlgn="auto">
              <a:spcAft>
                <a:spcPts val="0"/>
              </a:spcAft>
              <a:buFont typeface="Arial" pitchFamily="34" charset="0"/>
              <a:buNone/>
              <a:defRPr/>
            </a:pPr>
            <a:r>
              <a:rPr lang="sv-SE" dirty="0"/>
              <a:t>Joanna Dickinson, </a:t>
            </a:r>
            <a:r>
              <a:rPr lang="sv-SE" dirty="0" err="1"/>
              <a:t>Trivector</a:t>
            </a:r>
            <a:r>
              <a:rPr lang="sv-SE" dirty="0"/>
              <a:t> </a:t>
            </a:r>
            <a:r>
              <a:rPr lang="sv-SE" dirty="0" err="1" smtClean="0"/>
              <a:t>Traffic</a:t>
            </a:r>
            <a:endParaRPr lang="sv-SE" dirty="0"/>
          </a:p>
        </p:txBody>
      </p:sp>
      <p:pic>
        <p:nvPicPr>
          <p:cNvPr id="14340" name="Picture 40" descr="logga_ab_linje_62"/>
          <p:cNvPicPr>
            <a:picLocks noChangeAspect="1" noChangeArrowheads="1"/>
          </p:cNvPicPr>
          <p:nvPr/>
        </p:nvPicPr>
        <p:blipFill>
          <a:blip r:embed="rId3"/>
          <a:srcRect r="21434"/>
          <a:stretch>
            <a:fillRect/>
          </a:stretch>
        </p:blipFill>
        <p:spPr bwMode="auto">
          <a:xfrm>
            <a:off x="381000" y="6369050"/>
            <a:ext cx="9929813" cy="3698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ubrik 1"/>
          <p:cNvSpPr>
            <a:spLocks noGrp="1"/>
          </p:cNvSpPr>
          <p:nvPr>
            <p:ph type="title"/>
          </p:nvPr>
        </p:nvSpPr>
        <p:spPr/>
        <p:txBody>
          <a:bodyPr/>
          <a:lstStyle/>
          <a:p>
            <a:r>
              <a:rPr lang="en-US" smtClean="0"/>
              <a:t>Samlade effektbedömningar</a:t>
            </a:r>
          </a:p>
        </p:txBody>
      </p:sp>
      <p:sp>
        <p:nvSpPr>
          <p:cNvPr id="32770" name="Platshållare för innehåll 2"/>
          <p:cNvSpPr>
            <a:spLocks noGrp="1"/>
          </p:cNvSpPr>
          <p:nvPr>
            <p:ph idx="1"/>
          </p:nvPr>
        </p:nvSpPr>
        <p:spPr>
          <a:xfrm>
            <a:off x="457200" y="1600200"/>
            <a:ext cx="8229600" cy="4781550"/>
          </a:xfrm>
        </p:spPr>
        <p:txBody>
          <a:bodyPr/>
          <a:lstStyle/>
          <a:p>
            <a:pPr>
              <a:buFontTx/>
              <a:buChar char="•"/>
            </a:pPr>
            <a:r>
              <a:rPr lang="sv-SE" smtClean="0"/>
              <a:t>Sammanställning av kunskapsunderlag om en åtgärd. Innehåller: </a:t>
            </a:r>
          </a:p>
          <a:p>
            <a:pPr lvl="1">
              <a:buFontTx/>
              <a:buChar char="•"/>
            </a:pPr>
            <a:r>
              <a:rPr lang="sv-SE" smtClean="0"/>
              <a:t>samhällsekonomisk kalkyl (prissatta effekter), </a:t>
            </a:r>
          </a:p>
          <a:p>
            <a:pPr lvl="1">
              <a:buFontTx/>
              <a:buChar char="•"/>
            </a:pPr>
            <a:r>
              <a:rPr lang="sv-SE" smtClean="0"/>
              <a:t>icke prissatta effekter utanför kalkylen,</a:t>
            </a:r>
          </a:p>
          <a:p>
            <a:pPr lvl="1">
              <a:buFontTx/>
              <a:buChar char="•"/>
            </a:pPr>
            <a:r>
              <a:rPr lang="sv-SE" smtClean="0"/>
              <a:t>transportpolitisk måluppfyllelse, </a:t>
            </a:r>
          </a:p>
          <a:p>
            <a:pPr lvl="1">
              <a:buFontTx/>
              <a:buChar char="•"/>
            </a:pPr>
            <a:r>
              <a:rPr lang="sv-SE" smtClean="0"/>
              <a:t>(enstaka) målkonflikter,</a:t>
            </a:r>
          </a:p>
          <a:p>
            <a:pPr lvl="1">
              <a:buFontTx/>
              <a:buChar char="•"/>
            </a:pPr>
            <a:r>
              <a:rPr lang="sv-SE" smtClean="0"/>
              <a:t>(enstaka) fördelningseffekter</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ubrik 1"/>
          <p:cNvSpPr>
            <a:spLocks noGrp="1"/>
          </p:cNvSpPr>
          <p:nvPr>
            <p:ph type="title"/>
          </p:nvPr>
        </p:nvSpPr>
        <p:spPr>
          <a:xfrm>
            <a:off x="539750" y="-7938"/>
            <a:ext cx="8229600" cy="1143001"/>
          </a:xfrm>
        </p:spPr>
        <p:txBody>
          <a:bodyPr/>
          <a:lstStyle/>
          <a:p>
            <a:r>
              <a:rPr lang="en-US" smtClean="0"/>
              <a:t>Prissatta effekter</a:t>
            </a:r>
          </a:p>
        </p:txBody>
      </p:sp>
      <p:pic>
        <p:nvPicPr>
          <p:cNvPr id="34818" name="Bildobjekt 4" descr="Skärmurklipp"/>
          <p:cNvPicPr>
            <a:picLocks noChangeAspect="1"/>
          </p:cNvPicPr>
          <p:nvPr/>
        </p:nvPicPr>
        <p:blipFill>
          <a:blip r:embed="rId3"/>
          <a:srcRect/>
          <a:stretch>
            <a:fillRect/>
          </a:stretch>
        </p:blipFill>
        <p:spPr bwMode="auto">
          <a:xfrm>
            <a:off x="1258888" y="1020763"/>
            <a:ext cx="7018337" cy="51006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ubrik 1"/>
          <p:cNvSpPr>
            <a:spLocks noGrp="1"/>
          </p:cNvSpPr>
          <p:nvPr>
            <p:ph type="title"/>
          </p:nvPr>
        </p:nvSpPr>
        <p:spPr>
          <a:xfrm>
            <a:off x="468313" y="44450"/>
            <a:ext cx="8229600" cy="1143000"/>
          </a:xfrm>
        </p:spPr>
        <p:txBody>
          <a:bodyPr/>
          <a:lstStyle/>
          <a:p>
            <a:r>
              <a:rPr lang="en-US" smtClean="0"/>
              <a:t>Icke prissatta effekter</a:t>
            </a:r>
          </a:p>
        </p:txBody>
      </p:sp>
      <p:sp>
        <p:nvSpPr>
          <p:cNvPr id="36866" name="Platshållare för innehåll 2"/>
          <p:cNvSpPr>
            <a:spLocks noGrp="1"/>
          </p:cNvSpPr>
          <p:nvPr>
            <p:ph idx="1"/>
          </p:nvPr>
        </p:nvSpPr>
        <p:spPr>
          <a:xfrm>
            <a:off x="468313" y="1196975"/>
            <a:ext cx="8229600" cy="4781550"/>
          </a:xfrm>
        </p:spPr>
        <p:txBody>
          <a:bodyPr/>
          <a:lstStyle/>
          <a:p>
            <a:pPr>
              <a:buFontTx/>
              <a:buChar char="•"/>
            </a:pPr>
            <a:r>
              <a:rPr lang="sv-SE" smtClean="0"/>
              <a:t>Exempel med bäring på miljö:</a:t>
            </a:r>
          </a:p>
          <a:p>
            <a:r>
              <a:rPr lang="sv-SE" smtClean="0"/>
              <a:t>”yt- och grundvatten”, ”naturvärden/naturmiljö”, ”kulturvärden/kulturmiljö”, ”rekreation och friluftsliv”, ”barriäreffekter”, ”påverkan landskap”.</a:t>
            </a:r>
          </a:p>
          <a:p>
            <a:r>
              <a:rPr lang="sv-SE" smtClean="0"/>
              <a:t>Andra icke prissatta: ”exploateringseffekter”, ”arbetsmarknadseffekter” m fl.</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ubrik 1"/>
          <p:cNvSpPr>
            <a:spLocks noGrp="1"/>
          </p:cNvSpPr>
          <p:nvPr>
            <p:ph type="title"/>
          </p:nvPr>
        </p:nvSpPr>
        <p:spPr/>
        <p:txBody>
          <a:bodyPr/>
          <a:lstStyle/>
          <a:p>
            <a:r>
              <a:rPr lang="en-US" smtClean="0"/>
              <a:t>Bedömd måluppfyllelse</a:t>
            </a:r>
          </a:p>
        </p:txBody>
      </p:sp>
      <p:sp>
        <p:nvSpPr>
          <p:cNvPr id="38914" name="Rectangle 5"/>
          <p:cNvSpPr>
            <a:spLocks noChangeArrowheads="1"/>
          </p:cNvSpPr>
          <p:nvPr/>
        </p:nvSpPr>
        <p:spPr bwMode="auto">
          <a:xfrm>
            <a:off x="449263" y="1557338"/>
            <a:ext cx="8245475" cy="549275"/>
          </a:xfrm>
          <a:prstGeom prst="rect">
            <a:avLst/>
          </a:prstGeom>
          <a:noFill/>
          <a:ln w="9525">
            <a:noFill/>
            <a:miter lim="800000"/>
            <a:headEnd/>
            <a:tailEnd/>
          </a:ln>
        </p:spPr>
        <p:txBody>
          <a:bodyPr lIns="0" tIns="0" rIns="0" bIns="0" anchor="ctr">
            <a:spAutoFit/>
          </a:bodyPr>
          <a:lstStyle/>
          <a:p>
            <a:pPr eaLnBrk="0" hangingPunct="0"/>
            <a:r>
              <a:rPr lang="en-US" b="1">
                <a:cs typeface="Times New Roman" pitchFamily="18" charset="0"/>
              </a:rPr>
              <a:t>Måluppfyllelsebedömning</a:t>
            </a:r>
            <a:endParaRPr lang="en-US" b="1">
              <a:latin typeface="Times New Roman" pitchFamily="18" charset="0"/>
              <a:cs typeface="Times New Roman" pitchFamily="18" charset="0"/>
            </a:endParaRPr>
          </a:p>
          <a:p>
            <a:pPr eaLnBrk="0" hangingPunct="0"/>
            <a:r>
              <a:rPr lang="en-US" b="1">
                <a:cs typeface="Times New Roman" pitchFamily="18" charset="0"/>
              </a:rPr>
              <a:t>Transportpolitiskt mål - Bedömning av åtgärdens bidrag till måluppfyllelse</a:t>
            </a:r>
            <a:endParaRPr lang="en-US" b="1">
              <a:latin typeface="Times New Roman" pitchFamily="18" charset="0"/>
              <a:cs typeface="Times New Roman" pitchFamily="18" charset="0"/>
            </a:endParaRPr>
          </a:p>
        </p:txBody>
      </p:sp>
      <p:pic>
        <p:nvPicPr>
          <p:cNvPr id="38915" name="table"/>
          <p:cNvPicPr>
            <a:picLocks noChangeAspect="1"/>
          </p:cNvPicPr>
          <p:nvPr/>
        </p:nvPicPr>
        <p:blipFill>
          <a:blip r:embed="rId3"/>
          <a:srcRect/>
          <a:stretch>
            <a:fillRect/>
          </a:stretch>
        </p:blipFill>
        <p:spPr bwMode="auto">
          <a:xfrm>
            <a:off x="485775" y="2319338"/>
            <a:ext cx="7739063" cy="3695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rtlCol="0">
            <a:normAutofit fontScale="90000"/>
          </a:bodyPr>
          <a:lstStyle/>
          <a:p>
            <a:pPr fontAlgn="auto">
              <a:spcAft>
                <a:spcPts val="0"/>
              </a:spcAft>
              <a:defRPr/>
            </a:pPr>
            <a:r>
              <a:rPr lang="en-US" dirty="0" err="1" smtClean="0"/>
              <a:t>Långsiktigt</a:t>
            </a:r>
            <a:r>
              <a:rPr lang="en-US" dirty="0" smtClean="0"/>
              <a:t> </a:t>
            </a:r>
            <a:r>
              <a:rPr lang="en-US" dirty="0" err="1" smtClean="0"/>
              <a:t>hållbar</a:t>
            </a:r>
            <a:r>
              <a:rPr lang="en-US" dirty="0" smtClean="0"/>
              <a:t> </a:t>
            </a:r>
            <a:r>
              <a:rPr lang="en-US" dirty="0" err="1" smtClean="0"/>
              <a:t>transportförsörjning</a:t>
            </a:r>
            <a:endParaRPr lang="en-US" dirty="0"/>
          </a:p>
        </p:txBody>
      </p:sp>
      <p:pic>
        <p:nvPicPr>
          <p:cNvPr id="40962" name="Bildobjekt 2"/>
          <p:cNvPicPr>
            <a:picLocks noChangeAspect="1"/>
          </p:cNvPicPr>
          <p:nvPr/>
        </p:nvPicPr>
        <p:blipFill>
          <a:blip r:embed="rId3"/>
          <a:srcRect l="17432" r="17442"/>
          <a:stretch>
            <a:fillRect/>
          </a:stretch>
        </p:blipFill>
        <p:spPr bwMode="auto">
          <a:xfrm>
            <a:off x="2987675" y="1530350"/>
            <a:ext cx="3168650" cy="4865688"/>
          </a:xfrm>
          <a:prstGeom prst="rect">
            <a:avLst/>
          </a:prstGeom>
          <a:noFill/>
          <a:ln w="9525">
            <a:solidFill>
              <a:srgbClr val="002060"/>
            </a:solid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ubrik 1"/>
          <p:cNvSpPr>
            <a:spLocks noGrp="1"/>
          </p:cNvSpPr>
          <p:nvPr>
            <p:ph type="title"/>
          </p:nvPr>
        </p:nvSpPr>
        <p:spPr/>
        <p:txBody>
          <a:bodyPr/>
          <a:lstStyle/>
          <a:p>
            <a:r>
              <a:rPr lang="en-US" smtClean="0"/>
              <a:t>Det övergripande målet</a:t>
            </a:r>
          </a:p>
        </p:txBody>
      </p:sp>
      <p:sp>
        <p:nvSpPr>
          <p:cNvPr id="3" name="Platshållare för innehåll 2"/>
          <p:cNvSpPr>
            <a:spLocks noGrp="1"/>
          </p:cNvSpPr>
          <p:nvPr>
            <p:ph idx="1"/>
          </p:nvPr>
        </p:nvSpPr>
        <p:spPr>
          <a:xfrm>
            <a:off x="457200" y="1600200"/>
            <a:ext cx="8229600" cy="4781550"/>
          </a:xfrm>
        </p:spPr>
        <p:txBody>
          <a:bodyPr rtlCol="0">
            <a:normAutofit/>
          </a:bodyPr>
          <a:lstStyle/>
          <a:p>
            <a:pPr marL="457200" indent="-457200" fontAlgn="auto">
              <a:spcAft>
                <a:spcPts val="0"/>
              </a:spcAft>
              <a:buFont typeface="Arial" pitchFamily="34" charset="0"/>
              <a:buChar char="•"/>
              <a:defRPr/>
            </a:pPr>
            <a:r>
              <a:rPr lang="sv-SE" dirty="0" smtClean="0"/>
              <a:t>Samhällsekonomiskt effektiv och långsiktigt hållbar transportförsörjning</a:t>
            </a:r>
            <a:endParaRPr lang="sv-SE" dirty="0"/>
          </a:p>
          <a:p>
            <a:pPr fontAlgn="auto">
              <a:spcAft>
                <a:spcPts val="0"/>
              </a:spcAft>
              <a:buFontTx/>
              <a:buChar char="•"/>
              <a:defRPr/>
            </a:pPr>
            <a:endParaRPr lang="sv-SE" dirty="0" smtClean="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rtlCol="0">
            <a:normAutofit fontScale="90000"/>
          </a:bodyPr>
          <a:lstStyle/>
          <a:p>
            <a:pPr fontAlgn="auto">
              <a:spcAft>
                <a:spcPts val="0"/>
              </a:spcAft>
              <a:defRPr/>
            </a:pPr>
            <a:r>
              <a:rPr lang="en-US" dirty="0" err="1" smtClean="0"/>
              <a:t>Oklarheter</a:t>
            </a:r>
            <a:r>
              <a:rPr lang="en-US" dirty="0" smtClean="0"/>
              <a:t> </a:t>
            </a:r>
            <a:r>
              <a:rPr lang="en-US" dirty="0" err="1" smtClean="0"/>
              <a:t>kring</a:t>
            </a:r>
            <a:r>
              <a:rPr lang="en-US" dirty="0" smtClean="0"/>
              <a:t> “</a:t>
            </a:r>
            <a:r>
              <a:rPr lang="en-US" dirty="0" err="1" smtClean="0"/>
              <a:t>långsiktigt</a:t>
            </a:r>
            <a:r>
              <a:rPr lang="en-US" dirty="0" smtClean="0"/>
              <a:t> </a:t>
            </a:r>
            <a:r>
              <a:rPr lang="en-US" dirty="0" err="1" smtClean="0"/>
              <a:t>hållbar</a:t>
            </a:r>
            <a:r>
              <a:rPr lang="en-US" dirty="0" smtClean="0"/>
              <a:t>”</a:t>
            </a:r>
            <a:endParaRPr lang="en-US" dirty="0"/>
          </a:p>
        </p:txBody>
      </p:sp>
      <p:sp>
        <p:nvSpPr>
          <p:cNvPr id="45058" name="Platshållare för innehåll 2"/>
          <p:cNvSpPr>
            <a:spLocks noGrp="1"/>
          </p:cNvSpPr>
          <p:nvPr>
            <p:ph idx="1"/>
          </p:nvPr>
        </p:nvSpPr>
        <p:spPr>
          <a:xfrm>
            <a:off x="457200" y="1600200"/>
            <a:ext cx="8229600" cy="4781550"/>
          </a:xfrm>
        </p:spPr>
        <p:txBody>
          <a:bodyPr/>
          <a:lstStyle/>
          <a:p>
            <a:pPr marL="0" indent="0">
              <a:lnSpc>
                <a:spcPct val="90000"/>
              </a:lnSpc>
              <a:buFont typeface="Arial" charset="0"/>
              <a:buNone/>
            </a:pPr>
            <a:r>
              <a:rPr lang="sv-SE" sz="2800" smtClean="0"/>
              <a:t>Miljö: Negativt bidrag Utsläppen från trafiken ökar pga. höjda hastigheter. Den nya vägsträckan innebär även intrång i jordbruksmark och naturmiljö.</a:t>
            </a:r>
          </a:p>
          <a:p>
            <a:pPr marL="0" indent="0">
              <a:lnSpc>
                <a:spcPct val="90000"/>
              </a:lnSpc>
              <a:buFont typeface="Arial" charset="0"/>
              <a:buNone/>
            </a:pPr>
            <a:r>
              <a:rPr lang="sv-SE" sz="2800" smtClean="0"/>
              <a:t>… </a:t>
            </a:r>
            <a:endParaRPr lang="sv-SE" sz="2800" i="1" smtClean="0"/>
          </a:p>
          <a:p>
            <a:pPr marL="0" indent="0">
              <a:lnSpc>
                <a:spcPct val="90000"/>
              </a:lnSpc>
              <a:buFont typeface="Arial" charset="0"/>
              <a:buNone/>
            </a:pPr>
            <a:r>
              <a:rPr lang="sv-SE" sz="2800" i="1" smtClean="0"/>
              <a:t>Det övergripande målet*: </a:t>
            </a:r>
            <a:r>
              <a:rPr lang="sv-SE" sz="2800" smtClean="0"/>
              <a:t>Positivt bidrag Åtgärden bedöms vara samhällsekonomiskt lönsam och bidrar till en långsiktigt hållbar transportförsörjning. </a:t>
            </a:r>
            <a:br>
              <a:rPr lang="sv-SE" sz="2800" smtClean="0"/>
            </a:br>
            <a:endParaRPr lang="sv-SE" sz="2800" smtClean="0"/>
          </a:p>
          <a:p>
            <a:pPr marL="0" indent="0">
              <a:lnSpc>
                <a:spcPct val="90000"/>
              </a:lnSpc>
              <a:buFont typeface="Arial" charset="0"/>
              <a:buNone/>
            </a:pPr>
            <a:r>
              <a:rPr lang="sv-SE" sz="1500" smtClean="0"/>
              <a:t>(Samlad effektbedömning för VMN_008 55 Hjulsta-N Svinnergarn. Version 2009-09-11.)</a:t>
            </a:r>
          </a:p>
          <a:p>
            <a:pPr marL="0" indent="0">
              <a:buFont typeface="Arial" charset="0"/>
              <a:buNone/>
            </a:pPr>
            <a:endParaRPr lang="sv-SE"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rtlCol="0">
            <a:normAutofit fontScale="90000"/>
          </a:bodyPr>
          <a:lstStyle/>
          <a:p>
            <a:pPr fontAlgn="auto">
              <a:spcAft>
                <a:spcPts val="0"/>
              </a:spcAft>
              <a:defRPr/>
            </a:pPr>
            <a:r>
              <a:rPr lang="en-US" dirty="0" err="1" smtClean="0"/>
              <a:t>Oklarheter</a:t>
            </a:r>
            <a:r>
              <a:rPr lang="en-US" dirty="0" smtClean="0"/>
              <a:t> </a:t>
            </a:r>
            <a:r>
              <a:rPr lang="en-US" dirty="0" err="1" smtClean="0"/>
              <a:t>kring</a:t>
            </a:r>
            <a:r>
              <a:rPr lang="en-US" dirty="0" smtClean="0"/>
              <a:t> “</a:t>
            </a:r>
            <a:r>
              <a:rPr lang="en-US" dirty="0" err="1" smtClean="0"/>
              <a:t>långsiktigt</a:t>
            </a:r>
            <a:r>
              <a:rPr lang="en-US" dirty="0" smtClean="0"/>
              <a:t> </a:t>
            </a:r>
            <a:r>
              <a:rPr lang="en-US" dirty="0" err="1" smtClean="0"/>
              <a:t>hållbar</a:t>
            </a:r>
            <a:r>
              <a:rPr lang="en-US" dirty="0" smtClean="0"/>
              <a:t>”</a:t>
            </a:r>
            <a:endParaRPr lang="en-US" dirty="0"/>
          </a:p>
        </p:txBody>
      </p:sp>
      <p:sp>
        <p:nvSpPr>
          <p:cNvPr id="3" name="Platshållare för innehåll 2"/>
          <p:cNvSpPr>
            <a:spLocks noGrp="1"/>
          </p:cNvSpPr>
          <p:nvPr>
            <p:ph idx="1"/>
          </p:nvPr>
        </p:nvSpPr>
        <p:spPr>
          <a:xfrm>
            <a:off x="457200" y="1600200"/>
            <a:ext cx="8229600" cy="4781550"/>
          </a:xfrm>
        </p:spPr>
        <p:txBody>
          <a:bodyPr rtlCol="0">
            <a:normAutofit/>
          </a:bodyPr>
          <a:lstStyle/>
          <a:p>
            <a:pPr marL="457200" indent="-457200" fontAlgn="auto">
              <a:spcAft>
                <a:spcPts val="0"/>
              </a:spcAft>
              <a:buFont typeface="Arial" pitchFamily="34" charset="0"/>
              <a:buChar char="•"/>
              <a:defRPr/>
            </a:pPr>
            <a:r>
              <a:rPr lang="sv-SE" dirty="0" smtClean="0"/>
              <a:t>”…</a:t>
            </a:r>
            <a:r>
              <a:rPr lang="sv-SE" sz="2800" i="1" dirty="0"/>
              <a:t>För den långsiktiga hållbarheten är det ännu svårare. Lite slentrianmässigt har vi ofta satt samma ’tecken’ på den som den för samhällsekonomiska lönsamheten</a:t>
            </a:r>
            <a:r>
              <a:rPr lang="sv-SE" sz="2800" dirty="0"/>
              <a:t>. ”</a:t>
            </a:r>
          </a:p>
          <a:p>
            <a:pPr marL="457200" indent="-457200" fontAlgn="auto">
              <a:spcAft>
                <a:spcPts val="0"/>
              </a:spcAft>
              <a:buFont typeface="Arial" pitchFamily="34" charset="0"/>
              <a:buChar char="•"/>
              <a:defRPr/>
            </a:pPr>
            <a:endParaRPr lang="sv-SE" dirty="0"/>
          </a:p>
          <a:p>
            <a:pPr marL="0" indent="0" fontAlgn="auto">
              <a:spcAft>
                <a:spcPts val="0"/>
              </a:spcAft>
              <a:buFont typeface="Arial" pitchFamily="34" charset="0"/>
              <a:buNone/>
              <a:defRPr/>
            </a:pPr>
            <a:r>
              <a:rPr lang="sv-SE" sz="1600" dirty="0"/>
              <a:t>(Vägverkets ansvarige för EVA-kalkyler)</a:t>
            </a:r>
          </a:p>
          <a:p>
            <a:pPr fontAlgn="auto">
              <a:spcAft>
                <a:spcPts val="0"/>
              </a:spcAft>
              <a:buFontTx/>
              <a:buChar char="•"/>
              <a:defRPr/>
            </a:pPr>
            <a:endParaRPr lang="sv-SE"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ubrik 1"/>
          <p:cNvSpPr>
            <a:spLocks noGrp="1"/>
          </p:cNvSpPr>
          <p:nvPr>
            <p:ph type="title"/>
          </p:nvPr>
        </p:nvSpPr>
        <p:spPr>
          <a:xfrm>
            <a:off x="457200" y="0"/>
            <a:ext cx="8229600" cy="765175"/>
          </a:xfrm>
        </p:spPr>
        <p:txBody>
          <a:bodyPr/>
          <a:lstStyle/>
          <a:p>
            <a:r>
              <a:rPr lang="en-US" smtClean="0"/>
              <a:t>Urvalskriterier?</a:t>
            </a:r>
          </a:p>
        </p:txBody>
      </p:sp>
      <p:graphicFrame>
        <p:nvGraphicFramePr>
          <p:cNvPr id="4" name="Platshållare för innehåll 3"/>
          <p:cNvGraphicFramePr>
            <a:graphicFrameLocks noGrp="1"/>
          </p:cNvGraphicFramePr>
          <p:nvPr>
            <p:ph idx="1"/>
          </p:nvPr>
        </p:nvGraphicFramePr>
        <p:xfrm>
          <a:off x="107950" y="765175"/>
          <a:ext cx="8712200" cy="6035675"/>
        </p:xfrm>
        <a:graphic>
          <a:graphicData uri="http://schemas.openxmlformats.org/drawingml/2006/table">
            <a:tbl>
              <a:tblPr firstRow="1" firstCol="1" bandRow="1">
                <a:tableStyleId>{5C22544A-7EE6-4342-B048-85BDC9FD1C3A}</a:tableStyleId>
              </a:tblPr>
              <a:tblGrid>
                <a:gridCol w="1848206"/>
                <a:gridCol w="2288254"/>
                <a:gridCol w="2904323"/>
                <a:gridCol w="1672186"/>
              </a:tblGrid>
              <a:tr h="504051">
                <a:tc>
                  <a:txBody>
                    <a:bodyPr/>
                    <a:lstStyle/>
                    <a:p>
                      <a:pPr indent="-179705" algn="l">
                        <a:spcAft>
                          <a:spcPts val="300"/>
                        </a:spcAft>
                        <a:tabLst>
                          <a:tab pos="180340" algn="l"/>
                          <a:tab pos="828040" algn="l"/>
                        </a:tabLst>
                      </a:pPr>
                      <a:r>
                        <a:rPr lang="sv-SE" sz="1000" kern="1100" dirty="0">
                          <a:effectLst/>
                        </a:rPr>
                        <a:t>Investeringsobjekt</a:t>
                      </a:r>
                      <a:endParaRPr lang="sv-SE" sz="1000" kern="1100" dirty="0">
                        <a:effectLst/>
                        <a:latin typeface="Times New Roman"/>
                        <a:ea typeface="Times New Roman"/>
                      </a:endParaRPr>
                    </a:p>
                  </a:txBody>
                  <a:tcPr marL="42190" marR="42190" marT="0" marB="0"/>
                </a:tc>
                <a:tc>
                  <a:txBody>
                    <a:bodyPr/>
                    <a:lstStyle/>
                    <a:p>
                      <a:pPr indent="-179705" algn="l">
                        <a:spcAft>
                          <a:spcPts val="300"/>
                        </a:spcAft>
                        <a:tabLst>
                          <a:tab pos="180340" algn="l"/>
                          <a:tab pos="828040" algn="l"/>
                        </a:tabLst>
                      </a:pPr>
                      <a:r>
                        <a:rPr lang="sv-SE" sz="1000" kern="1100" dirty="0">
                          <a:effectLst/>
                        </a:rPr>
                        <a:t>Bedömd transportpolitisk måluppfyllelse för </a:t>
                      </a:r>
                      <a:r>
                        <a:rPr lang="sv-SE" sz="1000" kern="1100" dirty="0" smtClean="0">
                          <a:effectLst/>
                        </a:rPr>
                        <a:t>miljö</a:t>
                      </a:r>
                      <a:endParaRPr lang="sv-SE" sz="1000" kern="1100" dirty="0">
                        <a:effectLst/>
                        <a:latin typeface="Times New Roman"/>
                        <a:ea typeface="Times New Roman"/>
                      </a:endParaRPr>
                    </a:p>
                  </a:txBody>
                  <a:tcPr marL="42190" marR="42190" marT="0" marB="0"/>
                </a:tc>
                <a:tc>
                  <a:txBody>
                    <a:bodyPr/>
                    <a:lstStyle/>
                    <a:p>
                      <a:pPr indent="-179705" algn="l">
                        <a:spcAft>
                          <a:spcPts val="300"/>
                        </a:spcAft>
                        <a:tabLst>
                          <a:tab pos="180340" algn="l"/>
                          <a:tab pos="828040" algn="l"/>
                        </a:tabLst>
                      </a:pPr>
                      <a:r>
                        <a:rPr lang="sv-SE" sz="1000" kern="1100">
                          <a:effectLst/>
                        </a:rPr>
                        <a:t>Samhällsekonomisk lönsamhet enligt kalkyl</a:t>
                      </a:r>
                      <a:endParaRPr lang="sv-SE" sz="1000" kern="1100">
                        <a:effectLst/>
                        <a:latin typeface="Times New Roman"/>
                        <a:ea typeface="Times New Roman"/>
                      </a:endParaRPr>
                    </a:p>
                  </a:txBody>
                  <a:tcPr marL="42190" marR="42190" marT="0" marB="0"/>
                </a:tc>
                <a:tc>
                  <a:txBody>
                    <a:bodyPr/>
                    <a:lstStyle/>
                    <a:p>
                      <a:pPr indent="-179705" algn="l">
                        <a:spcAft>
                          <a:spcPts val="300"/>
                        </a:spcAft>
                        <a:tabLst>
                          <a:tab pos="180340" algn="l"/>
                          <a:tab pos="828040" algn="l"/>
                        </a:tabLst>
                      </a:pPr>
                      <a:r>
                        <a:rPr lang="sv-SE" sz="1000" kern="1100" dirty="0">
                          <a:effectLst/>
                        </a:rPr>
                        <a:t>Bedöms bidra till ”långsiktigt hållbar </a:t>
                      </a:r>
                      <a:r>
                        <a:rPr lang="sv-SE" sz="1000" kern="1100" dirty="0" smtClean="0">
                          <a:effectLst/>
                        </a:rPr>
                        <a:t>transportförsörjning”</a:t>
                      </a:r>
                      <a:endParaRPr lang="sv-SE" sz="1000" kern="1100" dirty="0">
                        <a:effectLst/>
                        <a:latin typeface="Times New Roman"/>
                        <a:ea typeface="Times New Roman"/>
                      </a:endParaRPr>
                    </a:p>
                  </a:txBody>
                  <a:tcPr marL="42190" marR="42190" marT="0" marB="0"/>
                </a:tc>
              </a:tr>
              <a:tr h="216024">
                <a:tc>
                  <a:txBody>
                    <a:bodyPr/>
                    <a:lstStyle/>
                    <a:p>
                      <a:pPr indent="-179705" algn="l">
                        <a:spcAft>
                          <a:spcPts val="300"/>
                        </a:spcAft>
                        <a:tabLst>
                          <a:tab pos="180340" algn="l"/>
                          <a:tab pos="828040" algn="l"/>
                        </a:tabLst>
                      </a:pPr>
                      <a:r>
                        <a:rPr lang="sv-SE" sz="1000" kern="1100" dirty="0">
                          <a:effectLst/>
                        </a:rPr>
                        <a:t>VVA_001 E6 </a:t>
                      </a:r>
                      <a:r>
                        <a:rPr lang="sv-SE" sz="1000" kern="1100" dirty="0" smtClean="0">
                          <a:effectLst/>
                        </a:rPr>
                        <a:t>Rabbalshede-Värmlandsbro</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a:effectLst/>
                        </a:rPr>
                        <a:t>Negativ</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a:effectLst/>
                        </a:rPr>
                        <a:t>Nej</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a:effectLst/>
                        </a:rPr>
                        <a:t>Ja</a:t>
                      </a:r>
                      <a:endParaRPr lang="sv-SE" sz="1000" kern="1100" dirty="0">
                        <a:effectLst/>
                        <a:latin typeface="Times New Roman"/>
                        <a:ea typeface="Times New Roman"/>
                      </a:endParaRPr>
                    </a:p>
                  </a:txBody>
                  <a:tcPr marL="42190" marR="42190" marT="0" marB="0"/>
                </a:tc>
              </a:tr>
              <a:tr h="216024">
                <a:tc>
                  <a:txBody>
                    <a:bodyPr/>
                    <a:lstStyle/>
                    <a:p>
                      <a:pPr indent="-179705" algn="l">
                        <a:spcAft>
                          <a:spcPts val="300"/>
                        </a:spcAft>
                        <a:tabLst>
                          <a:tab pos="180340" algn="l"/>
                          <a:tab pos="828040" algn="l"/>
                        </a:tabLst>
                      </a:pPr>
                      <a:r>
                        <a:rPr lang="sv-SE" sz="1000" kern="1100">
                          <a:effectLst/>
                        </a:rPr>
                        <a:t>VVA_009A E6.20 Hisingsleden södra med Halvorslänk</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Negativ</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a:effectLst/>
                        </a:rPr>
                        <a:t>Ja</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Osäker</a:t>
                      </a:r>
                      <a:endParaRPr lang="sv-SE" sz="1000" kern="1100">
                        <a:effectLst/>
                        <a:latin typeface="Times New Roman"/>
                        <a:ea typeface="Times New Roman"/>
                      </a:endParaRPr>
                    </a:p>
                  </a:txBody>
                  <a:tcPr marL="42190" marR="42190" marT="0" marB="0"/>
                </a:tc>
              </a:tr>
              <a:tr h="216024">
                <a:tc>
                  <a:txBody>
                    <a:bodyPr/>
                    <a:lstStyle/>
                    <a:p>
                      <a:pPr indent="-179705" algn="l">
                        <a:spcAft>
                          <a:spcPts val="300"/>
                        </a:spcAft>
                        <a:tabLst>
                          <a:tab pos="180340" algn="l"/>
                          <a:tab pos="828040" algn="l"/>
                        </a:tabLst>
                      </a:pPr>
                      <a:r>
                        <a:rPr lang="sv-SE" sz="1000" kern="1100">
                          <a:effectLst/>
                        </a:rPr>
                        <a:t>VVA_010A E6.20 Söder Västerleden, Etapp 1 (Åbromotet-Vädermotet)</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a:effectLst/>
                        </a:rPr>
                        <a:t>Osäker</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Ja</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Ja</a:t>
                      </a:r>
                      <a:endParaRPr lang="sv-SE" sz="1000" kern="1100">
                        <a:effectLst/>
                        <a:latin typeface="Times New Roman"/>
                        <a:ea typeface="Times New Roman"/>
                      </a:endParaRPr>
                    </a:p>
                  </a:txBody>
                  <a:tcPr marL="42190" marR="42190" marT="0" marB="0"/>
                </a:tc>
              </a:tr>
              <a:tr h="232260">
                <a:tc>
                  <a:txBody>
                    <a:bodyPr/>
                    <a:lstStyle/>
                    <a:p>
                      <a:pPr indent="-179705" algn="l">
                        <a:spcAft>
                          <a:spcPts val="300"/>
                        </a:spcAft>
                        <a:tabLst>
                          <a:tab pos="180340" algn="l"/>
                          <a:tab pos="828040" algn="l"/>
                        </a:tabLst>
                      </a:pPr>
                      <a:r>
                        <a:rPr lang="sv-SE" sz="1000" kern="1100">
                          <a:effectLst/>
                        </a:rPr>
                        <a:t>VVA_011 E6.21 Marieholmstunneln</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Negativ</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Ja</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Osäker</a:t>
                      </a:r>
                      <a:endParaRPr lang="sv-SE" sz="1000" kern="1100">
                        <a:effectLst/>
                        <a:latin typeface="Times New Roman"/>
                        <a:ea typeface="Times New Roman"/>
                      </a:endParaRPr>
                    </a:p>
                  </a:txBody>
                  <a:tcPr marL="42190" marR="42190" marT="0" marB="0"/>
                </a:tc>
              </a:tr>
              <a:tr h="343804">
                <a:tc>
                  <a:txBody>
                    <a:bodyPr/>
                    <a:lstStyle/>
                    <a:p>
                      <a:pPr indent="-179705" algn="l">
                        <a:spcAft>
                          <a:spcPts val="300"/>
                        </a:spcAft>
                        <a:tabLst>
                          <a:tab pos="180340" algn="l"/>
                          <a:tab pos="828040" algn="l"/>
                        </a:tabLst>
                      </a:pPr>
                      <a:r>
                        <a:rPr lang="sv-SE" sz="1000" kern="1100">
                          <a:effectLst/>
                        </a:rPr>
                        <a:t>E6.2 Göteborgs hamn/Lundbyleden</a:t>
                      </a:r>
                    </a:p>
                    <a:p>
                      <a:pPr indent="-179705" algn="l">
                        <a:spcAft>
                          <a:spcPts val="300"/>
                        </a:spcAft>
                        <a:tabLst>
                          <a:tab pos="180340" algn="l"/>
                          <a:tab pos="828040" algn="l"/>
                        </a:tabLst>
                      </a:pPr>
                      <a:r>
                        <a:rPr lang="sv-SE" sz="1000" kern="1100">
                          <a:effectLst/>
                        </a:rPr>
                        <a:t>VVA_012 E6.21 Lundbyleden (Eriksbergsmotet-Ringömotet</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a:effectLst/>
                        </a:rPr>
                        <a:t>Positiv</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Ja</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Ja</a:t>
                      </a:r>
                      <a:endParaRPr lang="sv-SE" sz="1000" kern="1100">
                        <a:effectLst/>
                        <a:latin typeface="Times New Roman"/>
                        <a:ea typeface="Times New Roman"/>
                      </a:endParaRPr>
                    </a:p>
                  </a:txBody>
                  <a:tcPr marL="42190" marR="42190" marT="0" marB="0"/>
                </a:tc>
              </a:tr>
              <a:tr h="232260">
                <a:tc>
                  <a:txBody>
                    <a:bodyPr/>
                    <a:lstStyle/>
                    <a:p>
                      <a:pPr indent="-179705" algn="l">
                        <a:spcAft>
                          <a:spcPts val="300"/>
                        </a:spcAft>
                        <a:tabLst>
                          <a:tab pos="180340" algn="l"/>
                          <a:tab pos="828040" algn="l"/>
                        </a:tabLst>
                      </a:pPr>
                      <a:r>
                        <a:rPr lang="sv-SE" sz="1000" kern="1100">
                          <a:effectLst/>
                        </a:rPr>
                        <a:t>VVA_003 E20 Genom Alingsås</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Positiv</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Ja</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Ja</a:t>
                      </a:r>
                      <a:endParaRPr lang="sv-SE" sz="1000" kern="1100">
                        <a:effectLst/>
                        <a:latin typeface="Times New Roman"/>
                        <a:ea typeface="Times New Roman"/>
                      </a:endParaRPr>
                    </a:p>
                  </a:txBody>
                  <a:tcPr marL="42190" marR="42190" marT="0" marB="0"/>
                </a:tc>
              </a:tr>
              <a:tr h="232260">
                <a:tc>
                  <a:txBody>
                    <a:bodyPr/>
                    <a:lstStyle/>
                    <a:p>
                      <a:pPr indent="-179705" algn="l">
                        <a:spcAft>
                          <a:spcPts val="300"/>
                        </a:spcAft>
                        <a:tabLst>
                          <a:tab pos="180340" algn="l"/>
                          <a:tab pos="828040" algn="l"/>
                        </a:tabLst>
                      </a:pPr>
                      <a:r>
                        <a:rPr lang="sv-SE" sz="1000" kern="1100">
                          <a:effectLst/>
                        </a:rPr>
                        <a:t>VVA_105 E20 Tollered-Alingsås</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Osäker</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Nej</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Ja</a:t>
                      </a:r>
                      <a:endParaRPr lang="sv-SE" sz="1000" kern="1100">
                        <a:effectLst/>
                        <a:latin typeface="Times New Roman"/>
                        <a:ea typeface="Times New Roman"/>
                      </a:endParaRPr>
                    </a:p>
                  </a:txBody>
                  <a:tcPr marL="42190" marR="42190" marT="0" marB="0"/>
                </a:tc>
              </a:tr>
              <a:tr h="232260">
                <a:tc>
                  <a:txBody>
                    <a:bodyPr/>
                    <a:lstStyle/>
                    <a:p>
                      <a:pPr indent="-179705" algn="l">
                        <a:spcAft>
                          <a:spcPts val="300"/>
                        </a:spcAft>
                        <a:tabLst>
                          <a:tab pos="180340" algn="l"/>
                          <a:tab pos="828040" algn="l"/>
                        </a:tabLst>
                      </a:pPr>
                      <a:r>
                        <a:rPr lang="sv-SE" sz="1000" kern="1100">
                          <a:effectLst/>
                        </a:rPr>
                        <a:t>VVA_013 E20 Alingsås-Vårgårda</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Osäker</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Nej</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Nej</a:t>
                      </a:r>
                      <a:endParaRPr lang="sv-SE" sz="1000" kern="1100">
                        <a:effectLst/>
                        <a:latin typeface="Times New Roman"/>
                        <a:ea typeface="Times New Roman"/>
                      </a:endParaRPr>
                    </a:p>
                  </a:txBody>
                  <a:tcPr marL="42190" marR="42190" marT="0" marB="0"/>
                </a:tc>
              </a:tr>
              <a:tr h="232260">
                <a:tc>
                  <a:txBody>
                    <a:bodyPr/>
                    <a:lstStyle/>
                    <a:p>
                      <a:pPr indent="-179705" algn="l">
                        <a:spcAft>
                          <a:spcPts val="300"/>
                        </a:spcAft>
                        <a:tabLst>
                          <a:tab pos="180340" algn="l"/>
                          <a:tab pos="828040" algn="l"/>
                        </a:tabLst>
                      </a:pPr>
                      <a:r>
                        <a:rPr lang="sv-SE" sz="1000" kern="1100">
                          <a:effectLst/>
                        </a:rPr>
                        <a:t>VVA_023 E20 Förbi Hova</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Positiv</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Ja</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Ja</a:t>
                      </a:r>
                      <a:endParaRPr lang="sv-SE" sz="1000" kern="1100">
                        <a:effectLst/>
                        <a:latin typeface="Times New Roman"/>
                        <a:ea typeface="Times New Roman"/>
                      </a:endParaRPr>
                    </a:p>
                  </a:txBody>
                  <a:tcPr marL="42190" marR="42190" marT="0" marB="0"/>
                </a:tc>
              </a:tr>
              <a:tr h="232260">
                <a:tc>
                  <a:txBody>
                    <a:bodyPr/>
                    <a:lstStyle/>
                    <a:p>
                      <a:pPr indent="-179705" algn="l">
                        <a:spcAft>
                          <a:spcPts val="300"/>
                        </a:spcAft>
                        <a:tabLst>
                          <a:tab pos="180340" algn="l"/>
                          <a:tab pos="828040" algn="l"/>
                        </a:tabLst>
                      </a:pPr>
                      <a:r>
                        <a:rPr lang="sv-SE" sz="1000" kern="1100">
                          <a:effectLst/>
                        </a:rPr>
                        <a:t>VVA_024 E20 Trafikplats Jung</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Negativ</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Nej</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Ja</a:t>
                      </a:r>
                      <a:endParaRPr lang="sv-SE" sz="1000" kern="1100">
                        <a:effectLst/>
                        <a:latin typeface="Times New Roman"/>
                        <a:ea typeface="Times New Roman"/>
                      </a:endParaRPr>
                    </a:p>
                  </a:txBody>
                  <a:tcPr marL="42190" marR="42190" marT="0" marB="0"/>
                </a:tc>
              </a:tr>
              <a:tr h="278860">
                <a:tc>
                  <a:txBody>
                    <a:bodyPr/>
                    <a:lstStyle/>
                    <a:p>
                      <a:pPr indent="-179705" algn="l">
                        <a:spcAft>
                          <a:spcPts val="300"/>
                        </a:spcAft>
                        <a:tabLst>
                          <a:tab pos="180340" algn="l"/>
                          <a:tab pos="828040" algn="l"/>
                        </a:tabLst>
                      </a:pPr>
                      <a:r>
                        <a:rPr lang="sv-SE" sz="1000" kern="1100" dirty="0">
                          <a:effectLst/>
                        </a:rPr>
                        <a:t>VVA_004 E45 Älvängen-Trollhättan (utpekad i regeringens närtidssatsning)</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a:effectLst/>
                        </a:rPr>
                        <a:t>Osäker</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Nej</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Oklar</a:t>
                      </a:r>
                      <a:endParaRPr lang="sv-SE" sz="1000" kern="1100">
                        <a:effectLst/>
                        <a:latin typeface="Times New Roman"/>
                        <a:ea typeface="Times New Roman"/>
                      </a:endParaRPr>
                    </a:p>
                  </a:txBody>
                  <a:tcPr marL="42190" marR="42190" marT="0" marB="0"/>
                </a:tc>
              </a:tr>
              <a:tr h="232260">
                <a:tc>
                  <a:txBody>
                    <a:bodyPr/>
                    <a:lstStyle/>
                    <a:p>
                      <a:pPr indent="-179705" algn="l">
                        <a:spcAft>
                          <a:spcPts val="300"/>
                        </a:spcAft>
                        <a:tabLst>
                          <a:tab pos="180340" algn="l"/>
                          <a:tab pos="828040" algn="l"/>
                        </a:tabLst>
                      </a:pPr>
                      <a:r>
                        <a:rPr lang="sv-SE" sz="1000" kern="1100">
                          <a:effectLst/>
                        </a:rPr>
                        <a:t>VVA_005 E45 Agnesberg-Älvängen</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Negativ</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Nej</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Ja</a:t>
                      </a:r>
                      <a:endParaRPr lang="sv-SE" sz="1000" kern="1100">
                        <a:effectLst/>
                        <a:latin typeface="Times New Roman"/>
                        <a:ea typeface="Times New Roman"/>
                      </a:endParaRPr>
                    </a:p>
                  </a:txBody>
                  <a:tcPr marL="42190" marR="42190" marT="0" marB="0"/>
                </a:tc>
              </a:tr>
              <a:tr h="232260">
                <a:tc>
                  <a:txBody>
                    <a:bodyPr/>
                    <a:lstStyle/>
                    <a:p>
                      <a:pPr indent="-179705" algn="l">
                        <a:spcAft>
                          <a:spcPts val="300"/>
                        </a:spcAft>
                        <a:tabLst>
                          <a:tab pos="180340" algn="l"/>
                          <a:tab pos="828040" algn="l"/>
                        </a:tabLst>
                      </a:pPr>
                      <a:r>
                        <a:rPr lang="sv-SE" sz="1000" kern="1100" dirty="0">
                          <a:effectLst/>
                        </a:rPr>
                        <a:t>VVA_088 E45 Falutorget-Marieholm</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Negativ</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Ja</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Ja</a:t>
                      </a:r>
                      <a:endParaRPr lang="sv-SE" sz="1000" kern="1100">
                        <a:effectLst/>
                        <a:latin typeface="Times New Roman"/>
                        <a:ea typeface="Times New Roman"/>
                      </a:endParaRPr>
                    </a:p>
                  </a:txBody>
                  <a:tcPr marL="42190" marR="42190" marT="0" marB="0"/>
                </a:tc>
              </a:tr>
              <a:tr h="255560">
                <a:tc>
                  <a:txBody>
                    <a:bodyPr/>
                    <a:lstStyle/>
                    <a:p>
                      <a:pPr indent="-179705" algn="l">
                        <a:spcAft>
                          <a:spcPts val="300"/>
                        </a:spcAft>
                        <a:tabLst>
                          <a:tab pos="180340" algn="l"/>
                          <a:tab pos="828040" algn="l"/>
                        </a:tabLst>
                      </a:pPr>
                      <a:r>
                        <a:rPr lang="sv-SE" sz="1000" kern="1100">
                          <a:effectLst/>
                        </a:rPr>
                        <a:t>Rv 40 Rångedala-Hester: VVA_006 40 Dållebo-Hester</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Negativ</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Nej</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Ja</a:t>
                      </a:r>
                      <a:endParaRPr lang="sv-SE" sz="1000" kern="1100">
                        <a:effectLst/>
                        <a:latin typeface="Times New Roman"/>
                        <a:ea typeface="Times New Roman"/>
                      </a:endParaRPr>
                    </a:p>
                  </a:txBody>
                  <a:tcPr marL="42190" marR="42190" marT="0" marB="0"/>
                </a:tc>
              </a:tr>
              <a:tr h="232260">
                <a:tc>
                  <a:txBody>
                    <a:bodyPr/>
                    <a:lstStyle/>
                    <a:p>
                      <a:pPr indent="-179705" algn="l">
                        <a:spcAft>
                          <a:spcPts val="300"/>
                        </a:spcAft>
                        <a:tabLst>
                          <a:tab pos="180340" algn="l"/>
                          <a:tab pos="828040" algn="l"/>
                        </a:tabLst>
                      </a:pPr>
                      <a:r>
                        <a:rPr lang="sv-SE" sz="1000" kern="1100">
                          <a:effectLst/>
                        </a:rPr>
                        <a:t>VVA_026 40 Slambymotet</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Negativ</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Ja</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Ja</a:t>
                      </a:r>
                      <a:endParaRPr lang="sv-SE" sz="1000" kern="1100">
                        <a:effectLst/>
                        <a:latin typeface="Times New Roman"/>
                        <a:ea typeface="Times New Roman"/>
                      </a:endParaRPr>
                    </a:p>
                  </a:txBody>
                  <a:tcPr marL="42190" marR="42190" marT="0" marB="0"/>
                </a:tc>
              </a:tr>
              <a:tr h="125846">
                <a:tc>
                  <a:txBody>
                    <a:bodyPr/>
                    <a:lstStyle/>
                    <a:p>
                      <a:pPr indent="-179705" algn="l">
                        <a:spcAft>
                          <a:spcPts val="300"/>
                        </a:spcAft>
                        <a:tabLst>
                          <a:tab pos="180340" algn="l"/>
                          <a:tab pos="828040" algn="l"/>
                        </a:tabLst>
                      </a:pPr>
                      <a:r>
                        <a:rPr lang="sv-SE" sz="1000" kern="1100">
                          <a:effectLst/>
                        </a:rPr>
                        <a:t>VVA_007 K2020  </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Osäker</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a:effectLst/>
                        </a:rPr>
                        <a:t>Ja</a:t>
                      </a:r>
                      <a:endParaRPr lang="sv-SE" sz="1000" kern="110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a:effectLst/>
                        </a:rPr>
                        <a:t>Ja</a:t>
                      </a:r>
                      <a:endParaRPr lang="sv-SE" sz="1000" kern="1100" dirty="0">
                        <a:effectLst/>
                        <a:latin typeface="Times New Roman"/>
                        <a:ea typeface="Times New Roman"/>
                      </a:endParaRPr>
                    </a:p>
                  </a:txBody>
                  <a:tcPr marL="42190" marR="42190" marT="0" marB="0"/>
                </a:tc>
              </a:tr>
            </a:tbl>
          </a:graphicData>
        </a:graphic>
      </p:graphicFrame>
      <p:sp>
        <p:nvSpPr>
          <p:cNvPr id="5" name="Ellips 4"/>
          <p:cNvSpPr/>
          <p:nvPr/>
        </p:nvSpPr>
        <p:spPr>
          <a:xfrm>
            <a:off x="4067175" y="1196975"/>
            <a:ext cx="720725" cy="360363"/>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6" name="Ellips 5"/>
          <p:cNvSpPr/>
          <p:nvPr/>
        </p:nvSpPr>
        <p:spPr>
          <a:xfrm>
            <a:off x="4067175" y="3789363"/>
            <a:ext cx="720725" cy="360362"/>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7" name="Ellips 6"/>
          <p:cNvSpPr/>
          <p:nvPr/>
        </p:nvSpPr>
        <p:spPr>
          <a:xfrm>
            <a:off x="4067175" y="4138613"/>
            <a:ext cx="720725" cy="360362"/>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8" name="Ellips 7"/>
          <p:cNvSpPr/>
          <p:nvPr/>
        </p:nvSpPr>
        <p:spPr>
          <a:xfrm>
            <a:off x="4067175" y="4703763"/>
            <a:ext cx="720725" cy="360362"/>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9" name="Ellips 8"/>
          <p:cNvSpPr/>
          <p:nvPr/>
        </p:nvSpPr>
        <p:spPr>
          <a:xfrm>
            <a:off x="4067175" y="5022850"/>
            <a:ext cx="720725" cy="360363"/>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0" name="Ellips 9"/>
          <p:cNvSpPr/>
          <p:nvPr/>
        </p:nvSpPr>
        <p:spPr>
          <a:xfrm>
            <a:off x="4067175" y="5383213"/>
            <a:ext cx="720725" cy="360362"/>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1" name="Ellips 10"/>
          <p:cNvSpPr/>
          <p:nvPr/>
        </p:nvSpPr>
        <p:spPr>
          <a:xfrm>
            <a:off x="4094163" y="6021388"/>
            <a:ext cx="720725" cy="360362"/>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2" name="Ellips 11"/>
          <p:cNvSpPr/>
          <p:nvPr/>
        </p:nvSpPr>
        <p:spPr>
          <a:xfrm>
            <a:off x="6948488" y="1196975"/>
            <a:ext cx="719137" cy="360363"/>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3" name="Ellips 12"/>
          <p:cNvSpPr/>
          <p:nvPr/>
        </p:nvSpPr>
        <p:spPr>
          <a:xfrm>
            <a:off x="6948488" y="1989138"/>
            <a:ext cx="719137" cy="360362"/>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4" name="Ellips 13"/>
          <p:cNvSpPr/>
          <p:nvPr/>
        </p:nvSpPr>
        <p:spPr>
          <a:xfrm>
            <a:off x="7004050" y="3789363"/>
            <a:ext cx="720725" cy="360362"/>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5" name="Ellips 14"/>
          <p:cNvSpPr/>
          <p:nvPr/>
        </p:nvSpPr>
        <p:spPr>
          <a:xfrm>
            <a:off x="6931025" y="4665663"/>
            <a:ext cx="719138" cy="360362"/>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6" name="Ellips 15"/>
          <p:cNvSpPr/>
          <p:nvPr/>
        </p:nvSpPr>
        <p:spPr>
          <a:xfrm>
            <a:off x="1835150" y="1220788"/>
            <a:ext cx="720725" cy="360362"/>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8" name="Ellips 17"/>
          <p:cNvSpPr/>
          <p:nvPr/>
        </p:nvSpPr>
        <p:spPr>
          <a:xfrm>
            <a:off x="1835150" y="3778250"/>
            <a:ext cx="720725" cy="360363"/>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9" name="Ellips 18"/>
          <p:cNvSpPr/>
          <p:nvPr/>
        </p:nvSpPr>
        <p:spPr>
          <a:xfrm>
            <a:off x="1835150" y="4664075"/>
            <a:ext cx="720725" cy="358775"/>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20" name="Ellips 19"/>
          <p:cNvSpPr/>
          <p:nvPr/>
        </p:nvSpPr>
        <p:spPr>
          <a:xfrm>
            <a:off x="1835150" y="5383213"/>
            <a:ext cx="720725" cy="360362"/>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21" name="Ellips 20"/>
          <p:cNvSpPr/>
          <p:nvPr/>
        </p:nvSpPr>
        <p:spPr>
          <a:xfrm>
            <a:off x="1847850" y="5695950"/>
            <a:ext cx="720725" cy="358775"/>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22" name="Ellips 21"/>
          <p:cNvSpPr/>
          <p:nvPr/>
        </p:nvSpPr>
        <p:spPr>
          <a:xfrm>
            <a:off x="1828800" y="6021388"/>
            <a:ext cx="720725" cy="360362"/>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23" name="Ellips 22"/>
          <p:cNvSpPr/>
          <p:nvPr/>
        </p:nvSpPr>
        <p:spPr>
          <a:xfrm>
            <a:off x="1847850" y="6235700"/>
            <a:ext cx="720725" cy="360363"/>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24" name="Ellips 23"/>
          <p:cNvSpPr/>
          <p:nvPr/>
        </p:nvSpPr>
        <p:spPr>
          <a:xfrm>
            <a:off x="6931025" y="5383213"/>
            <a:ext cx="719138" cy="360362"/>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25" name="Ellips 24"/>
          <p:cNvSpPr/>
          <p:nvPr/>
        </p:nvSpPr>
        <p:spPr>
          <a:xfrm>
            <a:off x="6937375" y="5743575"/>
            <a:ext cx="719138" cy="360363"/>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26" name="Ellips 25"/>
          <p:cNvSpPr/>
          <p:nvPr/>
        </p:nvSpPr>
        <p:spPr>
          <a:xfrm>
            <a:off x="6931025" y="6029325"/>
            <a:ext cx="719138" cy="358775"/>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27" name="Ellips 26"/>
          <p:cNvSpPr/>
          <p:nvPr/>
        </p:nvSpPr>
        <p:spPr>
          <a:xfrm>
            <a:off x="6931025" y="6235700"/>
            <a:ext cx="719138" cy="360363"/>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28" name="Ellips 27"/>
          <p:cNvSpPr/>
          <p:nvPr/>
        </p:nvSpPr>
        <p:spPr>
          <a:xfrm>
            <a:off x="6931025" y="6497638"/>
            <a:ext cx="719138" cy="360362"/>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29" name="Ellips 28"/>
          <p:cNvSpPr/>
          <p:nvPr/>
        </p:nvSpPr>
        <p:spPr>
          <a:xfrm>
            <a:off x="1847850" y="6497638"/>
            <a:ext cx="720725" cy="360362"/>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30" name="Ellips 29"/>
          <p:cNvSpPr/>
          <p:nvPr/>
        </p:nvSpPr>
        <p:spPr>
          <a:xfrm>
            <a:off x="1847850" y="4995863"/>
            <a:ext cx="720725" cy="360362"/>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31" name="Ellips 30"/>
          <p:cNvSpPr/>
          <p:nvPr/>
        </p:nvSpPr>
        <p:spPr>
          <a:xfrm>
            <a:off x="1800225" y="1989138"/>
            <a:ext cx="720725" cy="360362"/>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 name="Tabell 16"/>
          <p:cNvGraphicFramePr>
            <a:graphicFrameLocks noGrp="1"/>
          </p:cNvGraphicFramePr>
          <p:nvPr/>
        </p:nvGraphicFramePr>
        <p:xfrm>
          <a:off x="588963" y="765175"/>
          <a:ext cx="7731125" cy="5413375"/>
        </p:xfrm>
        <a:graphic>
          <a:graphicData uri="http://schemas.openxmlformats.org/drawingml/2006/table">
            <a:tbl>
              <a:tblPr firstRow="1" firstCol="1" bandRow="1">
                <a:tableStyleId>{5C22544A-7EE6-4342-B048-85BDC9FD1C3A}</a:tableStyleId>
              </a:tblPr>
              <a:tblGrid>
                <a:gridCol w="1806021"/>
                <a:gridCol w="1960760"/>
                <a:gridCol w="1865106"/>
                <a:gridCol w="2099367"/>
              </a:tblGrid>
              <a:tr h="576069">
                <a:tc>
                  <a:txBody>
                    <a:bodyPr/>
                    <a:lstStyle/>
                    <a:p>
                      <a:pPr indent="-179705" algn="l">
                        <a:spcAft>
                          <a:spcPts val="300"/>
                        </a:spcAft>
                        <a:tabLst>
                          <a:tab pos="180340" algn="l"/>
                          <a:tab pos="828040" algn="l"/>
                        </a:tabLst>
                      </a:pPr>
                      <a:r>
                        <a:rPr lang="sv-SE" sz="1100" kern="1100" dirty="0">
                          <a:effectLst/>
                        </a:rPr>
                        <a:t>Investeringsobjekt</a:t>
                      </a:r>
                      <a:endParaRPr lang="sv-SE" sz="1100" kern="1100" dirty="0">
                        <a:effectLst/>
                        <a:latin typeface="Times New Roman"/>
                        <a:ea typeface="Times New Roman"/>
                      </a:endParaRPr>
                    </a:p>
                  </a:txBody>
                  <a:tcPr marL="68580" marR="68580" marT="0" marB="0"/>
                </a:tc>
                <a:tc>
                  <a:txBody>
                    <a:bodyPr/>
                    <a:lstStyle/>
                    <a:p>
                      <a:pPr indent="-179705" algn="l">
                        <a:spcAft>
                          <a:spcPts val="300"/>
                        </a:spcAft>
                        <a:tabLst>
                          <a:tab pos="180340" algn="l"/>
                          <a:tab pos="828040" algn="l"/>
                        </a:tabLst>
                      </a:pPr>
                      <a:r>
                        <a:rPr lang="sv-SE" sz="1100" kern="1100" dirty="0">
                          <a:effectLst/>
                        </a:rPr>
                        <a:t>Bedömd transportpolitisk måluppfyllelse för </a:t>
                      </a:r>
                      <a:r>
                        <a:rPr lang="sv-SE" sz="1100" kern="1100" dirty="0" smtClean="0">
                          <a:effectLst/>
                        </a:rPr>
                        <a:t>miljö</a:t>
                      </a:r>
                      <a:endParaRPr lang="sv-SE" sz="1100" kern="1100" dirty="0">
                        <a:effectLst/>
                        <a:latin typeface="Times New Roman"/>
                        <a:ea typeface="Times New Roman"/>
                      </a:endParaRPr>
                    </a:p>
                  </a:txBody>
                  <a:tcPr marL="68580" marR="68580" marT="0" marB="0"/>
                </a:tc>
                <a:tc>
                  <a:txBody>
                    <a:bodyPr/>
                    <a:lstStyle/>
                    <a:p>
                      <a:pPr indent="-179705" algn="l">
                        <a:spcAft>
                          <a:spcPts val="300"/>
                        </a:spcAft>
                        <a:tabLst>
                          <a:tab pos="180340" algn="l"/>
                          <a:tab pos="828040" algn="l"/>
                        </a:tabLst>
                      </a:pPr>
                      <a:r>
                        <a:rPr lang="sv-SE" sz="1100" kern="1100">
                          <a:effectLst/>
                        </a:rPr>
                        <a:t>Samhällsekonomisk lönsamhet enligt kalkyl</a:t>
                      </a:r>
                      <a:endParaRPr lang="sv-SE" sz="1100" kern="1100">
                        <a:effectLst/>
                        <a:latin typeface="Times New Roman"/>
                        <a:ea typeface="Times New Roman"/>
                      </a:endParaRPr>
                    </a:p>
                  </a:txBody>
                  <a:tcPr marL="68580" marR="68580" marT="0" marB="0"/>
                </a:tc>
                <a:tc>
                  <a:txBody>
                    <a:bodyPr/>
                    <a:lstStyle/>
                    <a:p>
                      <a:pPr indent="-179705" algn="l">
                        <a:spcAft>
                          <a:spcPts val="300"/>
                        </a:spcAft>
                        <a:tabLst>
                          <a:tab pos="180340" algn="l"/>
                          <a:tab pos="828040" algn="l"/>
                        </a:tabLst>
                      </a:pPr>
                      <a:r>
                        <a:rPr lang="sv-SE" sz="1100" kern="1100" dirty="0">
                          <a:effectLst/>
                        </a:rPr>
                        <a:t>Bedöms bidra till ”långsiktigt hållbar transportförsörjning</a:t>
                      </a:r>
                      <a:r>
                        <a:rPr lang="sv-SE" sz="1100" kern="1100" dirty="0" smtClean="0">
                          <a:effectLst/>
                        </a:rPr>
                        <a:t>”</a:t>
                      </a:r>
                      <a:endParaRPr lang="sv-SE" sz="1100" kern="1100" dirty="0">
                        <a:effectLst/>
                        <a:latin typeface="Times New Roman"/>
                        <a:ea typeface="Times New Roman"/>
                      </a:endParaRPr>
                    </a:p>
                  </a:txBody>
                  <a:tcPr marL="68580" marR="68580" marT="0" marB="0"/>
                </a:tc>
              </a:tr>
              <a:tr h="280897">
                <a:tc>
                  <a:txBody>
                    <a:bodyPr/>
                    <a:lstStyle/>
                    <a:p>
                      <a:pPr indent="-179705" algn="l">
                        <a:spcAft>
                          <a:spcPts val="300"/>
                        </a:spcAft>
                        <a:tabLst>
                          <a:tab pos="180340" algn="l"/>
                          <a:tab pos="828040" algn="l"/>
                        </a:tabLst>
                      </a:pPr>
                      <a:r>
                        <a:rPr lang="sv-SE" sz="1100" kern="1100" dirty="0">
                          <a:effectLst/>
                        </a:rPr>
                        <a:t>156 </a:t>
                      </a:r>
                      <a:r>
                        <a:rPr lang="sv-SE" sz="1100" kern="1100" dirty="0" err="1">
                          <a:effectLst/>
                        </a:rPr>
                        <a:t>Skoghem</a:t>
                      </a:r>
                      <a:r>
                        <a:rPr lang="sv-SE" sz="1100" kern="1100" dirty="0">
                          <a:effectLst/>
                        </a:rPr>
                        <a:t>-Skene, stråk 6</a:t>
                      </a:r>
                      <a:endParaRPr lang="sv-SE" sz="1100" kern="1100" dirty="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 Osäker</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Ja</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Ja</a:t>
                      </a:r>
                      <a:endParaRPr lang="sv-SE" sz="1100" kern="1100">
                        <a:effectLst/>
                        <a:latin typeface="Times New Roman"/>
                        <a:ea typeface="Times New Roman"/>
                      </a:endParaRPr>
                    </a:p>
                  </a:txBody>
                  <a:tcPr marL="68580" marR="68580" marT="0" marB="0"/>
                </a:tc>
              </a:tr>
              <a:tr h="280897">
                <a:tc>
                  <a:txBody>
                    <a:bodyPr/>
                    <a:lstStyle/>
                    <a:p>
                      <a:pPr indent="-179705" algn="l">
                        <a:spcAft>
                          <a:spcPts val="300"/>
                        </a:spcAft>
                        <a:tabLst>
                          <a:tab pos="180340" algn="l"/>
                          <a:tab pos="828040" algn="l"/>
                        </a:tabLst>
                      </a:pPr>
                      <a:r>
                        <a:rPr lang="sv-SE" sz="1100" kern="1100" dirty="0">
                          <a:effectLst/>
                        </a:rPr>
                        <a:t>161 Förbi Torp, stråk 5</a:t>
                      </a:r>
                      <a:endParaRPr lang="sv-SE" sz="1100" kern="1100" dirty="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 Positiv</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Ja</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Ja</a:t>
                      </a:r>
                      <a:endParaRPr lang="sv-SE" sz="1100" kern="1100">
                        <a:effectLst/>
                        <a:latin typeface="Times New Roman"/>
                        <a:ea typeface="Times New Roman"/>
                      </a:endParaRPr>
                    </a:p>
                  </a:txBody>
                  <a:tcPr marL="68580" marR="68580" marT="0" marB="0"/>
                </a:tc>
              </a:tr>
              <a:tr h="421346">
                <a:tc>
                  <a:txBody>
                    <a:bodyPr/>
                    <a:lstStyle/>
                    <a:p>
                      <a:pPr indent="-179705" algn="l">
                        <a:spcAft>
                          <a:spcPts val="300"/>
                        </a:spcAft>
                        <a:tabLst>
                          <a:tab pos="180340" algn="l"/>
                          <a:tab pos="828040" algn="l"/>
                        </a:tabLst>
                      </a:pPr>
                      <a:r>
                        <a:rPr lang="sv-SE" sz="1100" kern="1100" dirty="0">
                          <a:effectLst/>
                        </a:rPr>
                        <a:t>190 Gunnilseås-Angereds kyrkväg, stråk 8</a:t>
                      </a:r>
                      <a:endParaRPr lang="sv-SE" sz="1100" kern="1100" dirty="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 Osäker</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Ja</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Ja</a:t>
                      </a:r>
                      <a:endParaRPr lang="sv-SE" sz="1100" kern="1100">
                        <a:effectLst/>
                        <a:latin typeface="Times New Roman"/>
                        <a:ea typeface="Times New Roman"/>
                      </a:endParaRPr>
                    </a:p>
                  </a:txBody>
                  <a:tcPr marL="68580" marR="68580" marT="0" marB="0"/>
                </a:tc>
              </a:tr>
              <a:tr h="280897">
                <a:tc>
                  <a:txBody>
                    <a:bodyPr/>
                    <a:lstStyle/>
                    <a:p>
                      <a:pPr indent="-179705" algn="l">
                        <a:spcAft>
                          <a:spcPts val="300"/>
                        </a:spcAft>
                        <a:tabLst>
                          <a:tab pos="180340" algn="l"/>
                          <a:tab pos="828040" algn="l"/>
                        </a:tabLst>
                      </a:pPr>
                      <a:r>
                        <a:rPr lang="sv-SE" sz="1100" kern="1100">
                          <a:effectLst/>
                        </a:rPr>
                        <a:t>44 Förbifart Lidköping</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dirty="0">
                          <a:effectLst/>
                        </a:rPr>
                        <a:t> Osäker</a:t>
                      </a:r>
                      <a:endParaRPr lang="sv-SE" sz="1100" kern="1100" dirty="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Nej</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Ja</a:t>
                      </a:r>
                      <a:endParaRPr lang="sv-SE" sz="1100" kern="1100">
                        <a:effectLst/>
                        <a:latin typeface="Times New Roman"/>
                        <a:ea typeface="Times New Roman"/>
                      </a:endParaRPr>
                    </a:p>
                  </a:txBody>
                  <a:tcPr marL="68580" marR="68580" marT="0" marB="0"/>
                </a:tc>
              </a:tr>
              <a:tr h="256190">
                <a:tc>
                  <a:txBody>
                    <a:bodyPr/>
                    <a:lstStyle/>
                    <a:p>
                      <a:pPr indent="-179705" algn="l">
                        <a:spcAft>
                          <a:spcPts val="300"/>
                        </a:spcAft>
                        <a:tabLst>
                          <a:tab pos="180340" algn="l"/>
                          <a:tab pos="828040" algn="l"/>
                        </a:tabLst>
                      </a:pPr>
                      <a:r>
                        <a:rPr lang="sv-SE" sz="1100" kern="1100">
                          <a:effectLst/>
                        </a:rPr>
                        <a:t>168 Förbi Tjuvkil</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 Positiv</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dirty="0">
                          <a:effectLst/>
                        </a:rPr>
                        <a:t>Nej</a:t>
                      </a:r>
                      <a:endParaRPr lang="sv-SE" sz="1100" kern="1100" dirty="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Nej</a:t>
                      </a:r>
                      <a:endParaRPr lang="sv-SE" sz="1100" kern="1100">
                        <a:effectLst/>
                        <a:latin typeface="Times New Roman"/>
                        <a:ea typeface="Times New Roman"/>
                      </a:endParaRPr>
                    </a:p>
                  </a:txBody>
                  <a:tcPr marL="68580" marR="68580" marT="0" marB="0"/>
                </a:tc>
              </a:tr>
              <a:tr h="280897">
                <a:tc>
                  <a:txBody>
                    <a:bodyPr/>
                    <a:lstStyle/>
                    <a:p>
                      <a:pPr indent="-179705" algn="l">
                        <a:spcAft>
                          <a:spcPts val="300"/>
                        </a:spcAft>
                        <a:tabLst>
                          <a:tab pos="180340" algn="l"/>
                          <a:tab pos="828040" algn="l"/>
                        </a:tabLst>
                      </a:pPr>
                      <a:r>
                        <a:rPr lang="sv-SE" sz="1100" kern="1100">
                          <a:effectLst/>
                        </a:rPr>
                        <a:t>190 Storåsvägen-Gunnilseås, stråk 8</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dirty="0">
                          <a:effectLst/>
                        </a:rPr>
                        <a:t> Osäker</a:t>
                      </a:r>
                      <a:endParaRPr lang="sv-SE" sz="1100" kern="1100" dirty="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Ja</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dirty="0">
                          <a:effectLst/>
                        </a:rPr>
                        <a:t>Ja</a:t>
                      </a:r>
                      <a:endParaRPr lang="sv-SE" sz="1100" kern="1100" dirty="0">
                        <a:effectLst/>
                        <a:latin typeface="Times New Roman"/>
                        <a:ea typeface="Times New Roman"/>
                      </a:endParaRPr>
                    </a:p>
                  </a:txBody>
                  <a:tcPr marL="68580" marR="68580" marT="0" marB="0"/>
                </a:tc>
              </a:tr>
              <a:tr h="421346">
                <a:tc>
                  <a:txBody>
                    <a:bodyPr/>
                    <a:lstStyle/>
                    <a:p>
                      <a:pPr indent="-179705" algn="l">
                        <a:spcAft>
                          <a:spcPts val="300"/>
                        </a:spcAft>
                        <a:tabLst>
                          <a:tab pos="180340" algn="l"/>
                          <a:tab pos="828040" algn="l"/>
                        </a:tabLst>
                      </a:pPr>
                      <a:r>
                        <a:rPr lang="sv-SE" sz="1100" kern="1100">
                          <a:effectLst/>
                        </a:rPr>
                        <a:t>E20/40 Tvärförbindelse inkl Jerikolänk</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dirty="0">
                          <a:effectLst/>
                        </a:rPr>
                        <a:t> Negativ</a:t>
                      </a:r>
                      <a:endParaRPr lang="sv-SE" sz="1100" kern="1100" dirty="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 Ja</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dirty="0">
                          <a:effectLst/>
                        </a:rPr>
                        <a:t>Nej</a:t>
                      </a:r>
                      <a:endParaRPr lang="sv-SE" sz="1100" kern="1100" dirty="0">
                        <a:effectLst/>
                        <a:latin typeface="Times New Roman"/>
                        <a:ea typeface="Times New Roman"/>
                      </a:endParaRPr>
                    </a:p>
                  </a:txBody>
                  <a:tcPr marL="68580" marR="68580" marT="0" marB="0"/>
                </a:tc>
              </a:tr>
              <a:tr h="280897">
                <a:tc>
                  <a:txBody>
                    <a:bodyPr/>
                    <a:lstStyle/>
                    <a:p>
                      <a:pPr indent="-179705" algn="l">
                        <a:spcAft>
                          <a:spcPts val="300"/>
                        </a:spcAft>
                        <a:tabLst>
                          <a:tab pos="180340" algn="l"/>
                          <a:tab pos="828040" algn="l"/>
                        </a:tabLst>
                      </a:pPr>
                      <a:r>
                        <a:rPr lang="sv-SE" sz="1100" kern="1100">
                          <a:effectLst/>
                        </a:rPr>
                        <a:t>168 Ekelöv-Grokareby</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dirty="0">
                          <a:effectLst/>
                        </a:rPr>
                        <a:t> Negativ</a:t>
                      </a:r>
                      <a:endParaRPr lang="sv-SE" sz="1100" kern="1100" dirty="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dirty="0">
                          <a:effectLst/>
                        </a:rPr>
                        <a:t>Nej</a:t>
                      </a:r>
                      <a:endParaRPr lang="sv-SE" sz="1100" kern="1100" dirty="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Osäker</a:t>
                      </a:r>
                      <a:endParaRPr lang="sv-SE" sz="1100" kern="1100">
                        <a:effectLst/>
                        <a:latin typeface="Times New Roman"/>
                        <a:ea typeface="Times New Roman"/>
                      </a:endParaRPr>
                    </a:p>
                  </a:txBody>
                  <a:tcPr marL="68580" marR="68580" marT="0" marB="0"/>
                </a:tc>
              </a:tr>
              <a:tr h="186613">
                <a:tc>
                  <a:txBody>
                    <a:bodyPr/>
                    <a:lstStyle/>
                    <a:p>
                      <a:pPr indent="-179705" algn="l">
                        <a:spcAft>
                          <a:spcPts val="300"/>
                        </a:spcAft>
                        <a:tabLst>
                          <a:tab pos="180340" algn="l"/>
                          <a:tab pos="828040" algn="l"/>
                        </a:tabLst>
                      </a:pPr>
                      <a:r>
                        <a:rPr lang="sv-SE" sz="1100" kern="1100">
                          <a:effectLst/>
                        </a:rPr>
                        <a:t>27 Viared-Kråkered</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dirty="0" smtClean="0">
                          <a:effectLst/>
                        </a:rPr>
                        <a:t> Negativ</a:t>
                      </a:r>
                      <a:endParaRPr lang="sv-SE" sz="1100" kern="1100" dirty="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dirty="0">
                          <a:effectLst/>
                        </a:rPr>
                        <a:t>Ja</a:t>
                      </a:r>
                      <a:endParaRPr lang="sv-SE" sz="1100" kern="1100" dirty="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Osäker</a:t>
                      </a:r>
                      <a:endParaRPr lang="sv-SE" sz="1100" kern="1100">
                        <a:effectLst/>
                        <a:latin typeface="Times New Roman"/>
                        <a:ea typeface="Times New Roman"/>
                      </a:endParaRPr>
                    </a:p>
                  </a:txBody>
                  <a:tcPr marL="68580" marR="68580" marT="0" marB="0"/>
                </a:tc>
              </a:tr>
              <a:tr h="280897">
                <a:tc>
                  <a:txBody>
                    <a:bodyPr/>
                    <a:lstStyle/>
                    <a:p>
                      <a:pPr indent="-179705" algn="l">
                        <a:spcAft>
                          <a:spcPts val="300"/>
                        </a:spcAft>
                        <a:tabLst>
                          <a:tab pos="180340" algn="l"/>
                          <a:tab pos="828040" algn="l"/>
                        </a:tabLst>
                      </a:pPr>
                      <a:r>
                        <a:rPr lang="sv-SE" sz="1100" kern="1100">
                          <a:effectLst/>
                        </a:rPr>
                        <a:t>41 Sundholmen-Björketorp, stråk 7</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dirty="0">
                          <a:effectLst/>
                        </a:rPr>
                        <a:t> Positiv</a:t>
                      </a:r>
                      <a:endParaRPr lang="sv-SE" sz="1100" kern="1100" dirty="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dirty="0">
                          <a:effectLst/>
                        </a:rPr>
                        <a:t>Ja</a:t>
                      </a:r>
                      <a:endParaRPr lang="sv-SE" sz="1100" kern="1100" dirty="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Ja</a:t>
                      </a:r>
                      <a:endParaRPr lang="sv-SE" sz="1100" kern="1100">
                        <a:effectLst/>
                        <a:latin typeface="Times New Roman"/>
                        <a:ea typeface="Times New Roman"/>
                      </a:endParaRPr>
                    </a:p>
                  </a:txBody>
                  <a:tcPr marL="68580" marR="68580" marT="0" marB="0"/>
                </a:tc>
              </a:tr>
              <a:tr h="280897">
                <a:tc>
                  <a:txBody>
                    <a:bodyPr/>
                    <a:lstStyle/>
                    <a:p>
                      <a:pPr indent="-179705" algn="l">
                        <a:spcAft>
                          <a:spcPts val="300"/>
                        </a:spcAft>
                        <a:tabLst>
                          <a:tab pos="180340" algn="l"/>
                          <a:tab pos="828040" algn="l"/>
                        </a:tabLst>
                      </a:pPr>
                      <a:r>
                        <a:rPr lang="sv-SE" sz="1100" kern="1100">
                          <a:effectLst/>
                        </a:rPr>
                        <a:t>160 Säckebäck-Varekil</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 Negativ</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dirty="0">
                          <a:effectLst/>
                        </a:rPr>
                        <a:t>Ja</a:t>
                      </a:r>
                      <a:endParaRPr lang="sv-SE" sz="1100" kern="1100" dirty="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Ja</a:t>
                      </a:r>
                      <a:endParaRPr lang="sv-SE" sz="1100" kern="1100">
                        <a:effectLst/>
                        <a:latin typeface="Times New Roman"/>
                        <a:ea typeface="Times New Roman"/>
                      </a:endParaRPr>
                    </a:p>
                  </a:txBody>
                  <a:tcPr marL="68580" marR="68580" marT="0" marB="0"/>
                </a:tc>
              </a:tr>
              <a:tr h="280897">
                <a:tc>
                  <a:txBody>
                    <a:bodyPr/>
                    <a:lstStyle/>
                    <a:p>
                      <a:pPr indent="-179705" algn="l">
                        <a:spcAft>
                          <a:spcPts val="300"/>
                        </a:spcAft>
                        <a:tabLst>
                          <a:tab pos="180340" algn="l"/>
                          <a:tab pos="828040" algn="l"/>
                        </a:tabLst>
                      </a:pPr>
                      <a:r>
                        <a:rPr lang="sv-SE" sz="1100" kern="1100">
                          <a:effectLst/>
                        </a:rPr>
                        <a:t>49 Axvall-Varnhem, stråk 5</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 Negativ</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dirty="0">
                          <a:effectLst/>
                        </a:rPr>
                        <a:t>Nej</a:t>
                      </a:r>
                      <a:endParaRPr lang="sv-SE" sz="1100" kern="1100" dirty="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Ja</a:t>
                      </a:r>
                      <a:endParaRPr lang="sv-SE" sz="1100" kern="1100">
                        <a:effectLst/>
                        <a:latin typeface="Times New Roman"/>
                        <a:ea typeface="Times New Roman"/>
                      </a:endParaRPr>
                    </a:p>
                  </a:txBody>
                  <a:tcPr marL="68580" marR="68580" marT="0" marB="0"/>
                </a:tc>
              </a:tr>
              <a:tr h="280897">
                <a:tc>
                  <a:txBody>
                    <a:bodyPr/>
                    <a:lstStyle/>
                    <a:p>
                      <a:pPr indent="-179705" algn="l">
                        <a:spcAft>
                          <a:spcPts val="300"/>
                        </a:spcAft>
                        <a:tabLst>
                          <a:tab pos="180340" algn="l"/>
                          <a:tab pos="828040" algn="l"/>
                        </a:tabLst>
                      </a:pPr>
                      <a:r>
                        <a:rPr lang="sv-SE" sz="1100" kern="1100">
                          <a:effectLst/>
                        </a:rPr>
                        <a:t>41 Fritsla-Kråkered, stråk 7</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 Negativ</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Ja</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dirty="0">
                          <a:effectLst/>
                        </a:rPr>
                        <a:t>Ja</a:t>
                      </a:r>
                      <a:endParaRPr lang="sv-SE" sz="1100" kern="1100" dirty="0">
                        <a:effectLst/>
                        <a:latin typeface="Times New Roman"/>
                        <a:ea typeface="Times New Roman"/>
                      </a:endParaRPr>
                    </a:p>
                  </a:txBody>
                  <a:tcPr marL="68580" marR="68580" marT="0" marB="0"/>
                </a:tc>
              </a:tr>
              <a:tr h="280897">
                <a:tc>
                  <a:txBody>
                    <a:bodyPr/>
                    <a:lstStyle/>
                    <a:p>
                      <a:pPr indent="-179705" algn="l">
                        <a:spcAft>
                          <a:spcPts val="300"/>
                        </a:spcAft>
                        <a:tabLst>
                          <a:tab pos="180340" algn="l"/>
                          <a:tab pos="828040" algn="l"/>
                        </a:tabLst>
                      </a:pPr>
                      <a:r>
                        <a:rPr lang="sv-SE" sz="1100" kern="1100" dirty="0">
                          <a:effectLst/>
                        </a:rPr>
                        <a:t>44 </a:t>
                      </a:r>
                      <a:r>
                        <a:rPr lang="sv-SE" sz="1100" kern="1100" dirty="0" err="1">
                          <a:effectLst/>
                        </a:rPr>
                        <a:t>Lavad</a:t>
                      </a:r>
                      <a:r>
                        <a:rPr lang="sv-SE" sz="1100" kern="1100" dirty="0">
                          <a:effectLst/>
                        </a:rPr>
                        <a:t>-Gillstad, stråk 5</a:t>
                      </a:r>
                      <a:endParaRPr lang="sv-SE" sz="1100" kern="1100" dirty="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 Negativ</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Ja</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dirty="0">
                          <a:effectLst/>
                        </a:rPr>
                        <a:t>Ja</a:t>
                      </a:r>
                      <a:endParaRPr lang="sv-SE" sz="1100" kern="1100" dirty="0">
                        <a:effectLst/>
                        <a:latin typeface="Times New Roman"/>
                        <a:ea typeface="Times New Roman"/>
                      </a:endParaRPr>
                    </a:p>
                  </a:txBody>
                  <a:tcPr marL="68580" marR="68580" marT="0" marB="0"/>
                </a:tc>
              </a:tr>
              <a:tr h="280897">
                <a:tc>
                  <a:txBody>
                    <a:bodyPr/>
                    <a:lstStyle/>
                    <a:p>
                      <a:pPr indent="-179705" algn="l">
                        <a:spcAft>
                          <a:spcPts val="300"/>
                        </a:spcAft>
                        <a:tabLst>
                          <a:tab pos="180340" algn="l"/>
                          <a:tab pos="828040" algn="l"/>
                        </a:tabLst>
                      </a:pPr>
                      <a:r>
                        <a:rPr lang="sv-SE" sz="1100" kern="1100" dirty="0">
                          <a:effectLst/>
                        </a:rPr>
                        <a:t>49 Skövde-Igelstorp, stråk 5</a:t>
                      </a:r>
                      <a:endParaRPr lang="sv-SE" sz="1100" kern="1100" dirty="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 Negativ</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a:effectLst/>
                        </a:rPr>
                        <a:t>Nej</a:t>
                      </a:r>
                      <a:endParaRPr lang="sv-SE" sz="1100" kern="1100">
                        <a:effectLst/>
                        <a:latin typeface="Times New Roman"/>
                        <a:ea typeface="Times New Roman"/>
                      </a:endParaRPr>
                    </a:p>
                  </a:txBody>
                  <a:tcPr marL="68580" marR="68580" marT="0" marB="0"/>
                </a:tc>
                <a:tc>
                  <a:txBody>
                    <a:bodyPr/>
                    <a:lstStyle/>
                    <a:p>
                      <a:pPr indent="-179705" algn="just">
                        <a:spcAft>
                          <a:spcPts val="300"/>
                        </a:spcAft>
                        <a:tabLst>
                          <a:tab pos="180340" algn="l"/>
                          <a:tab pos="828040" algn="l"/>
                        </a:tabLst>
                      </a:pPr>
                      <a:r>
                        <a:rPr lang="sv-SE" sz="1100" kern="1100" dirty="0">
                          <a:effectLst/>
                        </a:rPr>
                        <a:t>Ja</a:t>
                      </a:r>
                      <a:endParaRPr lang="sv-SE" sz="1100" kern="1100" dirty="0">
                        <a:effectLst/>
                        <a:latin typeface="Times New Roman"/>
                        <a:ea typeface="Times New Roman"/>
                      </a:endParaRPr>
                    </a:p>
                  </a:txBody>
                  <a:tcPr marL="68580" marR="68580" marT="0" marB="0"/>
                </a:tc>
              </a:tr>
            </a:tbl>
          </a:graphicData>
        </a:graphic>
      </p:graphicFrame>
      <p:sp>
        <p:nvSpPr>
          <p:cNvPr id="51288" name="Rubrik 1"/>
          <p:cNvSpPr>
            <a:spLocks noGrp="1"/>
          </p:cNvSpPr>
          <p:nvPr>
            <p:ph type="title"/>
          </p:nvPr>
        </p:nvSpPr>
        <p:spPr>
          <a:xfrm>
            <a:off x="457200" y="0"/>
            <a:ext cx="8229600" cy="765175"/>
          </a:xfrm>
        </p:spPr>
        <p:txBody>
          <a:bodyPr/>
          <a:lstStyle/>
          <a:p>
            <a:r>
              <a:rPr lang="en-US" smtClean="0"/>
              <a:t>Urvalskriterier?</a:t>
            </a:r>
          </a:p>
        </p:txBody>
      </p:sp>
      <p:sp>
        <p:nvSpPr>
          <p:cNvPr id="5" name="Ellips 4"/>
          <p:cNvSpPr/>
          <p:nvPr/>
        </p:nvSpPr>
        <p:spPr>
          <a:xfrm>
            <a:off x="6156325" y="1227138"/>
            <a:ext cx="719138" cy="360362"/>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7" name="Ellips 6"/>
          <p:cNvSpPr/>
          <p:nvPr/>
        </p:nvSpPr>
        <p:spPr>
          <a:xfrm>
            <a:off x="6084888" y="4710113"/>
            <a:ext cx="719137" cy="360362"/>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8" name="Ellips 7"/>
          <p:cNvSpPr/>
          <p:nvPr/>
        </p:nvSpPr>
        <p:spPr>
          <a:xfrm>
            <a:off x="4211638" y="4760913"/>
            <a:ext cx="720725" cy="358775"/>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9" name="Ellips 8"/>
          <p:cNvSpPr/>
          <p:nvPr/>
        </p:nvSpPr>
        <p:spPr>
          <a:xfrm>
            <a:off x="6084888" y="5422900"/>
            <a:ext cx="719137" cy="360363"/>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0" name="Ellips 9"/>
          <p:cNvSpPr/>
          <p:nvPr/>
        </p:nvSpPr>
        <p:spPr>
          <a:xfrm>
            <a:off x="6084888" y="5783263"/>
            <a:ext cx="719137" cy="360362"/>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2" name="Ellips 11"/>
          <p:cNvSpPr/>
          <p:nvPr/>
        </p:nvSpPr>
        <p:spPr>
          <a:xfrm>
            <a:off x="6143625" y="1889125"/>
            <a:ext cx="720725" cy="360363"/>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3" name="Ellips 12"/>
          <p:cNvSpPr/>
          <p:nvPr/>
        </p:nvSpPr>
        <p:spPr>
          <a:xfrm>
            <a:off x="6143625" y="2349500"/>
            <a:ext cx="720725" cy="358775"/>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4" name="Ellips 13"/>
          <p:cNvSpPr/>
          <p:nvPr/>
        </p:nvSpPr>
        <p:spPr>
          <a:xfrm>
            <a:off x="4211638" y="2349500"/>
            <a:ext cx="720725" cy="358775"/>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6" name="Ellips 15"/>
          <p:cNvSpPr/>
          <p:nvPr/>
        </p:nvSpPr>
        <p:spPr>
          <a:xfrm>
            <a:off x="2411413" y="1225550"/>
            <a:ext cx="720725" cy="360363"/>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8" name="Ellips 17"/>
          <p:cNvSpPr/>
          <p:nvPr/>
        </p:nvSpPr>
        <p:spPr>
          <a:xfrm>
            <a:off x="2411413" y="1889125"/>
            <a:ext cx="720725" cy="360363"/>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9" name="Ellips 18"/>
          <p:cNvSpPr/>
          <p:nvPr/>
        </p:nvSpPr>
        <p:spPr>
          <a:xfrm>
            <a:off x="2401888" y="2420938"/>
            <a:ext cx="720725" cy="360362"/>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20" name="Ellips 19"/>
          <p:cNvSpPr/>
          <p:nvPr/>
        </p:nvSpPr>
        <p:spPr>
          <a:xfrm>
            <a:off x="2397125" y="4498975"/>
            <a:ext cx="720725" cy="360363"/>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21" name="Ellips 20"/>
          <p:cNvSpPr/>
          <p:nvPr/>
        </p:nvSpPr>
        <p:spPr>
          <a:xfrm>
            <a:off x="2397125" y="4703763"/>
            <a:ext cx="720725" cy="360362"/>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22" name="Ellips 21"/>
          <p:cNvSpPr/>
          <p:nvPr/>
        </p:nvSpPr>
        <p:spPr>
          <a:xfrm>
            <a:off x="2397125" y="5064125"/>
            <a:ext cx="720725" cy="358775"/>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1" name="Ellips 10"/>
          <p:cNvSpPr/>
          <p:nvPr/>
        </p:nvSpPr>
        <p:spPr>
          <a:xfrm>
            <a:off x="4219575" y="5743575"/>
            <a:ext cx="719138" cy="360363"/>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23" name="Ellips 22"/>
          <p:cNvSpPr/>
          <p:nvPr/>
        </p:nvSpPr>
        <p:spPr>
          <a:xfrm>
            <a:off x="2397125" y="5422900"/>
            <a:ext cx="720725" cy="360363"/>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24" name="Ellips 23"/>
          <p:cNvSpPr/>
          <p:nvPr/>
        </p:nvSpPr>
        <p:spPr>
          <a:xfrm>
            <a:off x="2397125" y="5783263"/>
            <a:ext cx="720725" cy="360362"/>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25" name="Ellips 24"/>
          <p:cNvSpPr/>
          <p:nvPr/>
        </p:nvSpPr>
        <p:spPr>
          <a:xfrm>
            <a:off x="6084888" y="5070475"/>
            <a:ext cx="719137" cy="360363"/>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26" name="Ellips 25"/>
          <p:cNvSpPr/>
          <p:nvPr/>
        </p:nvSpPr>
        <p:spPr>
          <a:xfrm>
            <a:off x="6084888" y="4491038"/>
            <a:ext cx="719137" cy="360362"/>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27" name="Ellips 26"/>
          <p:cNvSpPr/>
          <p:nvPr/>
        </p:nvSpPr>
        <p:spPr>
          <a:xfrm>
            <a:off x="4219575" y="3644900"/>
            <a:ext cx="719138" cy="360363"/>
          </a:xfrm>
          <a:prstGeom prst="ellipse">
            <a:avLst/>
          </a:prstGeom>
          <a:noFill/>
          <a:ln w="317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28" name="Ellips 27"/>
          <p:cNvSpPr/>
          <p:nvPr/>
        </p:nvSpPr>
        <p:spPr>
          <a:xfrm>
            <a:off x="6142038" y="3644900"/>
            <a:ext cx="719137" cy="360363"/>
          </a:xfrm>
          <a:prstGeom prst="ellipse">
            <a:avLst/>
          </a:prstGeom>
          <a:noFill/>
          <a:ln w="317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ubrik 1"/>
          <p:cNvSpPr>
            <a:spLocks noGrp="1"/>
          </p:cNvSpPr>
          <p:nvPr>
            <p:ph type="title"/>
          </p:nvPr>
        </p:nvSpPr>
        <p:spPr/>
        <p:txBody>
          <a:bodyPr/>
          <a:lstStyle/>
          <a:p>
            <a:r>
              <a:rPr lang="en-US" smtClean="0"/>
              <a:t>Disposition</a:t>
            </a:r>
          </a:p>
        </p:txBody>
      </p:sp>
      <p:sp>
        <p:nvSpPr>
          <p:cNvPr id="3" name="Platshållare för innehåll 2"/>
          <p:cNvSpPr>
            <a:spLocks noGrp="1"/>
          </p:cNvSpPr>
          <p:nvPr>
            <p:ph idx="1"/>
          </p:nvPr>
        </p:nvSpPr>
        <p:spPr>
          <a:xfrm>
            <a:off x="457200" y="1268413"/>
            <a:ext cx="8229600" cy="5113337"/>
          </a:xfrm>
        </p:spPr>
        <p:txBody>
          <a:bodyPr rtlCol="0">
            <a:normAutofit lnSpcReduction="10000"/>
          </a:bodyPr>
          <a:lstStyle/>
          <a:p>
            <a:pPr fontAlgn="auto">
              <a:spcAft>
                <a:spcPts val="0"/>
              </a:spcAft>
              <a:buFontTx/>
              <a:buChar char="•"/>
              <a:defRPr/>
            </a:pPr>
            <a:r>
              <a:rPr lang="sv-SE" sz="2800" dirty="0" smtClean="0"/>
              <a:t>Uppdragen - bakgrund</a:t>
            </a:r>
          </a:p>
          <a:p>
            <a:pPr fontAlgn="auto">
              <a:spcAft>
                <a:spcPts val="0"/>
              </a:spcAft>
              <a:buFontTx/>
              <a:buChar char="•"/>
              <a:defRPr/>
            </a:pPr>
            <a:r>
              <a:rPr lang="sv-SE" sz="2800" dirty="0" smtClean="0"/>
              <a:t>Vad innehåller en samlad effektbedömning – bakgrund</a:t>
            </a:r>
          </a:p>
          <a:p>
            <a:pPr fontAlgn="auto">
              <a:spcAft>
                <a:spcPts val="0"/>
              </a:spcAft>
              <a:buFontTx/>
              <a:buChar char="•"/>
              <a:defRPr/>
            </a:pPr>
            <a:r>
              <a:rPr lang="sv-SE" sz="2800" dirty="0"/>
              <a:t>Hur </a:t>
            </a:r>
            <a:r>
              <a:rPr lang="sv-SE" sz="2800" dirty="0" smtClean="0"/>
              <a:t>har följande beaktats/redovisats/vägts in?</a:t>
            </a:r>
            <a:endParaRPr lang="sv-SE" sz="2800" dirty="0"/>
          </a:p>
          <a:p>
            <a:pPr lvl="1" fontAlgn="auto">
              <a:spcAft>
                <a:spcPts val="0"/>
              </a:spcAft>
              <a:buFontTx/>
              <a:buChar char="•"/>
              <a:defRPr/>
            </a:pPr>
            <a:r>
              <a:rPr lang="sv-SE" sz="2400" dirty="0"/>
              <a:t>”Långsiktigt hållbar utveckling”?</a:t>
            </a:r>
          </a:p>
          <a:p>
            <a:pPr lvl="1" fontAlgn="auto">
              <a:spcAft>
                <a:spcPts val="0"/>
              </a:spcAft>
              <a:buFontTx/>
              <a:buChar char="•"/>
              <a:defRPr/>
            </a:pPr>
            <a:r>
              <a:rPr lang="sv-SE" sz="2400" dirty="0"/>
              <a:t>Icke prissatta miljöeffekter?</a:t>
            </a:r>
          </a:p>
          <a:p>
            <a:pPr lvl="1" fontAlgn="auto">
              <a:spcAft>
                <a:spcPts val="0"/>
              </a:spcAft>
              <a:buFontTx/>
              <a:buChar char="•"/>
              <a:defRPr/>
            </a:pPr>
            <a:r>
              <a:rPr lang="sv-SE" sz="2400" dirty="0"/>
              <a:t>Investeringars trafikgenererande påverkan?</a:t>
            </a:r>
          </a:p>
          <a:p>
            <a:pPr lvl="1" fontAlgn="auto">
              <a:spcAft>
                <a:spcPts val="0"/>
              </a:spcAft>
              <a:buFontTx/>
              <a:buChar char="•"/>
              <a:defRPr/>
            </a:pPr>
            <a:r>
              <a:rPr lang="sv-SE" sz="2400" dirty="0"/>
              <a:t>Målkonflikter?</a:t>
            </a:r>
          </a:p>
          <a:p>
            <a:pPr lvl="1" fontAlgn="auto">
              <a:spcAft>
                <a:spcPts val="0"/>
              </a:spcAft>
              <a:buFontTx/>
              <a:buChar char="•"/>
              <a:defRPr/>
            </a:pPr>
            <a:r>
              <a:rPr lang="sv-SE" sz="2400" dirty="0" smtClean="0"/>
              <a:t>Fyrstegsprincipen?</a:t>
            </a:r>
          </a:p>
          <a:p>
            <a:pPr lvl="1" fontAlgn="auto">
              <a:spcAft>
                <a:spcPts val="0"/>
              </a:spcAft>
              <a:buFontTx/>
              <a:buChar char="•"/>
              <a:defRPr/>
            </a:pPr>
            <a:r>
              <a:rPr lang="sv-SE" sz="2400" dirty="0" smtClean="0"/>
              <a:t>Aggregerade effekter?</a:t>
            </a:r>
          </a:p>
          <a:p>
            <a:pPr fontAlgn="auto">
              <a:spcAft>
                <a:spcPts val="0"/>
              </a:spcAft>
              <a:buFontTx/>
              <a:buChar char="•"/>
              <a:defRPr/>
            </a:pPr>
            <a:r>
              <a:rPr lang="sv-SE" sz="2800" dirty="0" smtClean="0"/>
              <a:t>Sammanfattande slutsatser</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ubrik 1"/>
          <p:cNvSpPr>
            <a:spLocks noGrp="1"/>
          </p:cNvSpPr>
          <p:nvPr>
            <p:ph type="title"/>
          </p:nvPr>
        </p:nvSpPr>
        <p:spPr>
          <a:xfrm>
            <a:off x="457200" y="0"/>
            <a:ext cx="8229600" cy="765175"/>
          </a:xfrm>
        </p:spPr>
        <p:txBody>
          <a:bodyPr/>
          <a:lstStyle/>
          <a:p>
            <a:r>
              <a:rPr lang="en-US" smtClean="0"/>
              <a:t>Urvalskriterier?</a:t>
            </a:r>
          </a:p>
        </p:txBody>
      </p:sp>
      <p:graphicFrame>
        <p:nvGraphicFramePr>
          <p:cNvPr id="4" name="Platshållare för innehåll 3"/>
          <p:cNvGraphicFramePr>
            <a:graphicFrameLocks noGrp="1"/>
          </p:cNvGraphicFramePr>
          <p:nvPr>
            <p:ph idx="1"/>
          </p:nvPr>
        </p:nvGraphicFramePr>
        <p:xfrm>
          <a:off x="107950" y="981075"/>
          <a:ext cx="8712200" cy="3514725"/>
        </p:xfrm>
        <a:graphic>
          <a:graphicData uri="http://schemas.openxmlformats.org/drawingml/2006/table">
            <a:tbl>
              <a:tblPr firstRow="1" firstCol="1" bandRow="1">
                <a:tableStyleId>{5C22544A-7EE6-4342-B048-85BDC9FD1C3A}</a:tableStyleId>
              </a:tblPr>
              <a:tblGrid>
                <a:gridCol w="2160241"/>
                <a:gridCol w="1976219"/>
                <a:gridCol w="2904323"/>
                <a:gridCol w="1672186"/>
              </a:tblGrid>
              <a:tr h="288032">
                <a:tc>
                  <a:txBody>
                    <a:bodyPr/>
                    <a:lstStyle/>
                    <a:p>
                      <a:pPr indent="-179705" algn="l">
                        <a:spcAft>
                          <a:spcPts val="300"/>
                        </a:spcAft>
                        <a:tabLst>
                          <a:tab pos="180340" algn="l"/>
                          <a:tab pos="828040" algn="l"/>
                        </a:tabLst>
                      </a:pPr>
                      <a:r>
                        <a:rPr lang="sv-SE" sz="1000" kern="1100" dirty="0">
                          <a:effectLst/>
                        </a:rPr>
                        <a:t>Investeringsobjekt</a:t>
                      </a:r>
                      <a:endParaRPr lang="sv-SE" sz="1000" kern="1100" dirty="0">
                        <a:effectLst/>
                        <a:latin typeface="Times New Roman"/>
                        <a:ea typeface="Times New Roman"/>
                      </a:endParaRPr>
                    </a:p>
                  </a:txBody>
                  <a:tcPr marL="42190" marR="42190" marT="0" marB="0"/>
                </a:tc>
                <a:tc>
                  <a:txBody>
                    <a:bodyPr/>
                    <a:lstStyle/>
                    <a:p>
                      <a:pPr indent="-179705" algn="l">
                        <a:spcAft>
                          <a:spcPts val="300"/>
                        </a:spcAft>
                        <a:tabLst>
                          <a:tab pos="180340" algn="l"/>
                          <a:tab pos="828040" algn="l"/>
                        </a:tabLst>
                      </a:pPr>
                      <a:r>
                        <a:rPr lang="sv-SE" sz="1000" kern="1100" dirty="0">
                          <a:effectLst/>
                        </a:rPr>
                        <a:t>Bedömd transportpolitisk måluppfyllelse för </a:t>
                      </a:r>
                      <a:r>
                        <a:rPr lang="sv-SE" sz="1000" kern="1100" dirty="0" smtClean="0">
                          <a:effectLst/>
                        </a:rPr>
                        <a:t>miljö</a:t>
                      </a:r>
                      <a:endParaRPr lang="sv-SE" sz="1000" kern="1100" dirty="0">
                        <a:effectLst/>
                        <a:latin typeface="Times New Roman"/>
                        <a:ea typeface="Times New Roman"/>
                      </a:endParaRPr>
                    </a:p>
                  </a:txBody>
                  <a:tcPr marL="42190" marR="42190" marT="0" marB="0"/>
                </a:tc>
                <a:tc>
                  <a:txBody>
                    <a:bodyPr/>
                    <a:lstStyle/>
                    <a:p>
                      <a:pPr indent="-179705" algn="l">
                        <a:spcAft>
                          <a:spcPts val="300"/>
                        </a:spcAft>
                        <a:tabLst>
                          <a:tab pos="180340" algn="l"/>
                          <a:tab pos="828040" algn="l"/>
                        </a:tabLst>
                      </a:pPr>
                      <a:r>
                        <a:rPr lang="sv-SE" sz="1000" kern="1100">
                          <a:effectLst/>
                        </a:rPr>
                        <a:t>Samhällsekonomisk lönsamhet enligt kalkyl</a:t>
                      </a:r>
                      <a:endParaRPr lang="sv-SE" sz="1000" kern="1100">
                        <a:effectLst/>
                        <a:latin typeface="Times New Roman"/>
                        <a:ea typeface="Times New Roman"/>
                      </a:endParaRPr>
                    </a:p>
                  </a:txBody>
                  <a:tcPr marL="42190" marR="42190" marT="0" marB="0"/>
                </a:tc>
                <a:tc>
                  <a:txBody>
                    <a:bodyPr/>
                    <a:lstStyle/>
                    <a:p>
                      <a:pPr indent="-179705" algn="l">
                        <a:spcAft>
                          <a:spcPts val="300"/>
                        </a:spcAft>
                        <a:tabLst>
                          <a:tab pos="180340" algn="l"/>
                          <a:tab pos="828040" algn="l"/>
                        </a:tabLst>
                      </a:pPr>
                      <a:r>
                        <a:rPr lang="sv-SE" sz="1000" kern="1100" dirty="0">
                          <a:effectLst/>
                        </a:rPr>
                        <a:t>Bedöms bidra till ”långsiktigt hållbar </a:t>
                      </a:r>
                      <a:r>
                        <a:rPr lang="sv-SE" sz="1000" kern="1100" dirty="0" smtClean="0">
                          <a:effectLst/>
                        </a:rPr>
                        <a:t>transportförsörjning”</a:t>
                      </a:r>
                      <a:endParaRPr lang="sv-SE" sz="1000" kern="1100" dirty="0">
                        <a:effectLst/>
                        <a:latin typeface="Times New Roman"/>
                        <a:ea typeface="Times New Roman"/>
                      </a:endParaRPr>
                    </a:p>
                  </a:txBody>
                  <a:tcPr marL="42190" marR="42190" marT="0" marB="0"/>
                </a:tc>
              </a:tr>
              <a:tr h="216024">
                <a:tc>
                  <a:txBody>
                    <a:bodyPr/>
                    <a:lstStyle/>
                    <a:p>
                      <a:pPr indent="-179705" algn="l">
                        <a:spcAft>
                          <a:spcPts val="300"/>
                        </a:spcAft>
                        <a:tabLst>
                          <a:tab pos="180340" algn="l"/>
                          <a:tab pos="828040" algn="l"/>
                        </a:tabLst>
                      </a:pPr>
                      <a:r>
                        <a:rPr lang="sv-SE" sz="1000" b="1" u="none" strike="noStrike" kern="1200" dirty="0" smtClean="0">
                          <a:solidFill>
                            <a:schemeClr val="lt1"/>
                          </a:solidFill>
                          <a:effectLst/>
                          <a:latin typeface="+mn-lt"/>
                          <a:ea typeface="+mn-ea"/>
                          <a:cs typeface="+mn-cs"/>
                        </a:rPr>
                        <a:t>VMN_090 56 Stingtorpet-Tärnsjö</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Positiv</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Ja</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Nej</a:t>
                      </a:r>
                      <a:endParaRPr lang="sv-SE" sz="1000" kern="1100" dirty="0">
                        <a:effectLst/>
                        <a:latin typeface="Times New Roman"/>
                        <a:ea typeface="Times New Roman"/>
                      </a:endParaRPr>
                    </a:p>
                  </a:txBody>
                  <a:tcPr marL="42190" marR="42190" marT="0" marB="0"/>
                </a:tc>
              </a:tr>
              <a:tr h="216024">
                <a:tc>
                  <a:txBody>
                    <a:bodyPr/>
                    <a:lstStyle/>
                    <a:p>
                      <a:pPr indent="-179705" algn="l">
                        <a:spcAft>
                          <a:spcPts val="300"/>
                        </a:spcAft>
                        <a:tabLst>
                          <a:tab pos="180340" algn="l"/>
                          <a:tab pos="828040" algn="l"/>
                        </a:tabLst>
                      </a:pPr>
                      <a:r>
                        <a:rPr lang="sv-SE" sz="1000" b="1" u="none" strike="noStrike" kern="1200" dirty="0" smtClean="0">
                          <a:solidFill>
                            <a:schemeClr val="lt1"/>
                          </a:solidFill>
                          <a:effectLst/>
                          <a:latin typeface="+mn-lt"/>
                          <a:ea typeface="+mn-ea"/>
                          <a:cs typeface="+mn-cs"/>
                        </a:rPr>
                        <a:t>VMN_091 55-56 Förbifart Katrineholm</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Oklart</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latin typeface="+mn-lt"/>
                          <a:ea typeface="+mn-ea"/>
                        </a:rPr>
                        <a:t>Nej</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Ja</a:t>
                      </a:r>
                      <a:endParaRPr lang="sv-SE" sz="1000" kern="1100" dirty="0">
                        <a:effectLst/>
                        <a:latin typeface="Times New Roman"/>
                        <a:ea typeface="Times New Roman"/>
                      </a:endParaRPr>
                    </a:p>
                  </a:txBody>
                  <a:tcPr marL="42190" marR="42190" marT="0" marB="0"/>
                </a:tc>
              </a:tr>
              <a:tr h="216024">
                <a:tc>
                  <a:txBody>
                    <a:bodyPr/>
                    <a:lstStyle/>
                    <a:p>
                      <a:pPr indent="-179705" algn="l">
                        <a:spcAft>
                          <a:spcPts val="300"/>
                        </a:spcAft>
                        <a:tabLst>
                          <a:tab pos="180340" algn="l"/>
                          <a:tab pos="828040" algn="l"/>
                        </a:tabLst>
                      </a:pPr>
                      <a:r>
                        <a:rPr lang="sv-SE" sz="1000" b="1" u="none" strike="noStrike" kern="1200" dirty="0" smtClean="0">
                          <a:solidFill>
                            <a:schemeClr val="lt1"/>
                          </a:solidFill>
                          <a:effectLst/>
                          <a:latin typeface="+mn-lt"/>
                          <a:ea typeface="+mn-ea"/>
                          <a:cs typeface="+mn-cs"/>
                        </a:rPr>
                        <a:t>VMN_092 E18 Västerås-</a:t>
                      </a:r>
                      <a:r>
                        <a:rPr lang="sv-SE" sz="1000" b="1" u="none" strike="noStrike" kern="1200" dirty="0" err="1" smtClean="0">
                          <a:solidFill>
                            <a:schemeClr val="lt1"/>
                          </a:solidFill>
                          <a:effectLst/>
                          <a:latin typeface="+mn-lt"/>
                          <a:ea typeface="+mn-ea"/>
                          <a:cs typeface="+mn-cs"/>
                        </a:rPr>
                        <a:t>Sagån</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a:effectLst/>
                        </a:rPr>
                        <a:t>Osäker</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a:effectLst/>
                        </a:rPr>
                        <a:t>Ja</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Nej</a:t>
                      </a:r>
                      <a:endParaRPr lang="sv-SE" sz="1000" kern="1100" dirty="0">
                        <a:effectLst/>
                        <a:latin typeface="Times New Roman"/>
                        <a:ea typeface="Times New Roman"/>
                      </a:endParaRPr>
                    </a:p>
                  </a:txBody>
                  <a:tcPr marL="42190" marR="42190" marT="0" marB="0"/>
                </a:tc>
              </a:tr>
              <a:tr h="232260">
                <a:tc>
                  <a:txBody>
                    <a:bodyPr/>
                    <a:lstStyle/>
                    <a:p>
                      <a:pPr indent="-179705" algn="l">
                        <a:spcAft>
                          <a:spcPts val="300"/>
                        </a:spcAft>
                        <a:tabLst>
                          <a:tab pos="180340" algn="l"/>
                          <a:tab pos="828040" algn="l"/>
                        </a:tabLst>
                      </a:pPr>
                      <a:r>
                        <a:rPr lang="sv-SE" sz="1000" b="1" u="none" strike="noStrike" kern="1200" dirty="0" smtClean="0">
                          <a:solidFill>
                            <a:schemeClr val="lt1"/>
                          </a:solidFill>
                          <a:effectLst/>
                          <a:latin typeface="+mn-lt"/>
                          <a:ea typeface="+mn-ea"/>
                          <a:cs typeface="+mn-cs"/>
                        </a:rPr>
                        <a:t>VMN_095 E18 Karlskoga-Lekhyttan</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Osäker</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a:effectLst/>
                        </a:rPr>
                        <a:t>Ja</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Nej</a:t>
                      </a:r>
                      <a:endParaRPr lang="sv-SE" sz="1000" kern="1100" dirty="0">
                        <a:effectLst/>
                        <a:latin typeface="Times New Roman"/>
                        <a:ea typeface="Times New Roman"/>
                      </a:endParaRPr>
                    </a:p>
                  </a:txBody>
                  <a:tcPr marL="42190" marR="42190" marT="0" marB="0"/>
                </a:tc>
              </a:tr>
              <a:tr h="343804">
                <a:tc>
                  <a:txBody>
                    <a:bodyPr/>
                    <a:lstStyle/>
                    <a:p>
                      <a:pPr indent="-179705" algn="l">
                        <a:spcAft>
                          <a:spcPts val="300"/>
                        </a:spcAft>
                        <a:tabLst>
                          <a:tab pos="180340" algn="l"/>
                          <a:tab pos="828040" algn="l"/>
                        </a:tabLst>
                      </a:pPr>
                      <a:r>
                        <a:rPr lang="sv-SE" sz="1000" b="1" u="none" strike="noStrike" kern="1200" dirty="0" smtClean="0">
                          <a:solidFill>
                            <a:schemeClr val="lt1"/>
                          </a:solidFill>
                          <a:effectLst/>
                          <a:latin typeface="+mn-lt"/>
                          <a:ea typeface="+mn-ea"/>
                          <a:cs typeface="+mn-cs"/>
                        </a:rPr>
                        <a:t>VMN_096 50 Medevi-</a:t>
                      </a:r>
                      <a:r>
                        <a:rPr lang="sv-SE" sz="1000" b="1" u="none" strike="noStrike" kern="1200" dirty="0" err="1" smtClean="0">
                          <a:solidFill>
                            <a:schemeClr val="lt1"/>
                          </a:solidFill>
                          <a:effectLst/>
                          <a:latin typeface="+mn-lt"/>
                          <a:ea typeface="+mn-ea"/>
                          <a:cs typeface="+mn-cs"/>
                        </a:rPr>
                        <a:t>Brattebo</a:t>
                      </a:r>
                      <a:r>
                        <a:rPr lang="sv-SE" sz="1000" b="1" u="none" strike="noStrike" kern="1200" dirty="0" smtClean="0">
                          <a:solidFill>
                            <a:schemeClr val="lt1"/>
                          </a:solidFill>
                          <a:effectLst/>
                          <a:latin typeface="+mn-lt"/>
                          <a:ea typeface="+mn-ea"/>
                          <a:cs typeface="+mn-cs"/>
                        </a:rPr>
                        <a:t> Backe</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Osäker</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a:effectLst/>
                        </a:rPr>
                        <a:t>Ja</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Nej</a:t>
                      </a:r>
                      <a:endParaRPr lang="sv-SE" sz="1000" kern="1100" dirty="0">
                        <a:effectLst/>
                        <a:latin typeface="Times New Roman"/>
                        <a:ea typeface="Times New Roman"/>
                      </a:endParaRPr>
                    </a:p>
                  </a:txBody>
                  <a:tcPr marL="42190" marR="42190" marT="0" marB="0"/>
                </a:tc>
              </a:tr>
              <a:tr h="232260">
                <a:tc>
                  <a:txBody>
                    <a:bodyPr/>
                    <a:lstStyle/>
                    <a:p>
                      <a:pPr indent="-179705" algn="l">
                        <a:spcAft>
                          <a:spcPts val="300"/>
                        </a:spcAft>
                        <a:tabLst>
                          <a:tab pos="180340" algn="l"/>
                          <a:tab pos="828040" algn="l"/>
                        </a:tabLst>
                      </a:pPr>
                      <a:r>
                        <a:rPr lang="sv-SE" sz="1000" b="1" u="none" strike="noStrike" kern="1200" dirty="0" smtClean="0">
                          <a:solidFill>
                            <a:schemeClr val="lt1"/>
                          </a:solidFill>
                          <a:effectLst/>
                          <a:latin typeface="+mn-lt"/>
                          <a:ea typeface="+mn-ea"/>
                          <a:cs typeface="+mn-cs"/>
                        </a:rPr>
                        <a:t>VMN_097 50 Askersund-Åsbro</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Negativ</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Ja</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Nej</a:t>
                      </a:r>
                      <a:endParaRPr lang="sv-SE" sz="1000" kern="1100" dirty="0">
                        <a:effectLst/>
                        <a:latin typeface="Times New Roman"/>
                        <a:ea typeface="Times New Roman"/>
                      </a:endParaRPr>
                    </a:p>
                  </a:txBody>
                  <a:tcPr marL="42190" marR="42190" marT="0" marB="0"/>
                </a:tc>
              </a:tr>
              <a:tr h="232260">
                <a:tc>
                  <a:txBody>
                    <a:bodyPr/>
                    <a:lstStyle/>
                    <a:p>
                      <a:pPr indent="-179705" algn="l">
                        <a:spcAft>
                          <a:spcPts val="300"/>
                        </a:spcAft>
                        <a:tabLst>
                          <a:tab pos="180340" algn="l"/>
                          <a:tab pos="828040" algn="l"/>
                        </a:tabLst>
                      </a:pPr>
                      <a:r>
                        <a:rPr lang="sv-SE" sz="1000" b="1" u="none" strike="noStrike" kern="1200" dirty="0" smtClean="0">
                          <a:solidFill>
                            <a:schemeClr val="lt1"/>
                          </a:solidFill>
                          <a:effectLst/>
                          <a:latin typeface="+mn-lt"/>
                          <a:ea typeface="+mn-ea"/>
                          <a:cs typeface="+mn-cs"/>
                        </a:rPr>
                        <a:t>VMN_101 53 Kvicksund-Västjädra</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Negativ</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Ja</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Ja</a:t>
                      </a:r>
                      <a:endParaRPr lang="sv-SE" sz="1000" kern="1100" dirty="0">
                        <a:effectLst/>
                        <a:latin typeface="Times New Roman"/>
                        <a:ea typeface="Times New Roman"/>
                      </a:endParaRPr>
                    </a:p>
                  </a:txBody>
                  <a:tcPr marL="42190" marR="42190" marT="0" marB="0"/>
                </a:tc>
              </a:tr>
              <a:tr h="232260">
                <a:tc>
                  <a:txBody>
                    <a:bodyPr/>
                    <a:lstStyle/>
                    <a:p>
                      <a:pPr indent="-179705" algn="l">
                        <a:spcAft>
                          <a:spcPts val="300"/>
                        </a:spcAft>
                        <a:tabLst>
                          <a:tab pos="180340" algn="l"/>
                          <a:tab pos="828040" algn="l"/>
                        </a:tabLst>
                      </a:pPr>
                      <a:r>
                        <a:rPr lang="sv-SE" sz="1000" b="1" u="none" strike="noStrike" kern="1200" dirty="0" smtClean="0">
                          <a:solidFill>
                            <a:schemeClr val="lt1"/>
                          </a:solidFill>
                          <a:effectLst/>
                          <a:latin typeface="+mn-lt"/>
                          <a:ea typeface="+mn-ea"/>
                          <a:cs typeface="+mn-cs"/>
                        </a:rPr>
                        <a:t>VMN_105 56 Västerås-Sala</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Negativ</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a:effectLst/>
                        </a:rPr>
                        <a:t>Ja</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a:effectLst/>
                        </a:rPr>
                        <a:t>Ja</a:t>
                      </a:r>
                      <a:endParaRPr lang="sv-SE" sz="1000" kern="1100" dirty="0">
                        <a:effectLst/>
                        <a:latin typeface="Times New Roman"/>
                        <a:ea typeface="Times New Roman"/>
                      </a:endParaRPr>
                    </a:p>
                  </a:txBody>
                  <a:tcPr marL="42190" marR="42190" marT="0" marB="0"/>
                </a:tc>
              </a:tr>
              <a:tr h="232260">
                <a:tc>
                  <a:txBody>
                    <a:bodyPr/>
                    <a:lstStyle/>
                    <a:p>
                      <a:pPr indent="-179705" algn="l">
                        <a:spcAft>
                          <a:spcPts val="300"/>
                        </a:spcAft>
                        <a:tabLst>
                          <a:tab pos="180340" algn="l"/>
                          <a:tab pos="828040" algn="l"/>
                        </a:tabLst>
                      </a:pPr>
                      <a:r>
                        <a:rPr lang="sv-SE" sz="1000" b="1" u="none" strike="noStrike" kern="1200" dirty="0" smtClean="0">
                          <a:solidFill>
                            <a:schemeClr val="lt1"/>
                          </a:solidFill>
                          <a:effectLst/>
                          <a:latin typeface="+mj-lt"/>
                          <a:ea typeface="+mn-ea"/>
                          <a:cs typeface="+mn-cs"/>
                        </a:rPr>
                        <a:t>VMN_111 70 </a:t>
                      </a:r>
                      <a:r>
                        <a:rPr lang="sv-SE" sz="1000" b="1" u="none" strike="noStrike" kern="1200" dirty="0" err="1" smtClean="0">
                          <a:solidFill>
                            <a:schemeClr val="lt1"/>
                          </a:solidFill>
                          <a:effectLst/>
                          <a:latin typeface="+mj-lt"/>
                          <a:ea typeface="+mn-ea"/>
                          <a:cs typeface="+mn-cs"/>
                        </a:rPr>
                        <a:t>Simtuna</a:t>
                      </a:r>
                      <a:r>
                        <a:rPr lang="sv-SE" sz="1000" b="1" u="none" strike="noStrike" kern="1200" dirty="0" smtClean="0">
                          <a:solidFill>
                            <a:schemeClr val="lt1"/>
                          </a:solidFill>
                          <a:effectLst/>
                          <a:latin typeface="+mj-lt"/>
                          <a:ea typeface="+mn-ea"/>
                          <a:cs typeface="+mn-cs"/>
                        </a:rPr>
                        <a:t>-Kumla</a:t>
                      </a:r>
                      <a:endParaRPr lang="sv-SE" sz="1000" kern="1100" dirty="0">
                        <a:effectLst/>
                        <a:latin typeface="+mj-lt"/>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Osäker</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Ja</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Nej</a:t>
                      </a:r>
                      <a:endParaRPr lang="sv-SE" sz="1000" kern="1100" dirty="0">
                        <a:effectLst/>
                        <a:latin typeface="Times New Roman"/>
                        <a:ea typeface="Times New Roman"/>
                      </a:endParaRPr>
                    </a:p>
                  </a:txBody>
                  <a:tcPr marL="42190" marR="42190" marT="0" marB="0"/>
                </a:tc>
              </a:tr>
              <a:tr h="278860">
                <a:tc>
                  <a:txBody>
                    <a:bodyPr/>
                    <a:lstStyle/>
                    <a:p>
                      <a:pPr indent="-179705" algn="l">
                        <a:spcAft>
                          <a:spcPts val="300"/>
                        </a:spcAft>
                        <a:tabLst>
                          <a:tab pos="180340" algn="l"/>
                          <a:tab pos="828040" algn="l"/>
                        </a:tabLst>
                      </a:pPr>
                      <a:r>
                        <a:rPr lang="sv-SE" sz="1000" b="1" u="none" strike="noStrike" kern="1200" dirty="0" smtClean="0">
                          <a:solidFill>
                            <a:schemeClr val="lt1"/>
                          </a:solidFill>
                          <a:effectLst/>
                          <a:latin typeface="+mj-lt"/>
                          <a:ea typeface="+mn-ea"/>
                          <a:cs typeface="+mn-cs"/>
                        </a:rPr>
                        <a:t>VMN_114 70 </a:t>
                      </a:r>
                      <a:r>
                        <a:rPr lang="sv-SE" sz="1000" b="1" u="none" strike="noStrike" kern="1200" dirty="0" err="1" smtClean="0">
                          <a:solidFill>
                            <a:schemeClr val="lt1"/>
                          </a:solidFill>
                          <a:effectLst/>
                          <a:latin typeface="+mj-lt"/>
                          <a:ea typeface="+mn-ea"/>
                          <a:cs typeface="+mn-cs"/>
                        </a:rPr>
                        <a:t>Broddbo</a:t>
                      </a:r>
                      <a:r>
                        <a:rPr lang="sv-SE" sz="1000" b="1" u="none" strike="noStrike" kern="1200" dirty="0" smtClean="0">
                          <a:solidFill>
                            <a:schemeClr val="lt1"/>
                          </a:solidFill>
                          <a:effectLst/>
                          <a:latin typeface="+mj-lt"/>
                          <a:ea typeface="+mn-ea"/>
                          <a:cs typeface="+mn-cs"/>
                        </a:rPr>
                        <a:t>-Brovallen</a:t>
                      </a:r>
                      <a:endParaRPr lang="sv-SE" sz="1000" kern="1100" dirty="0">
                        <a:effectLst/>
                        <a:latin typeface="+mj-lt"/>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Negativ</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Ja</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Ja</a:t>
                      </a:r>
                      <a:endParaRPr lang="sv-SE" sz="1000" kern="1100" dirty="0">
                        <a:effectLst/>
                        <a:latin typeface="Times New Roman"/>
                        <a:ea typeface="Times New Roman"/>
                      </a:endParaRPr>
                    </a:p>
                  </a:txBody>
                  <a:tcPr marL="42190" marR="42190" marT="0" marB="0"/>
                </a:tc>
              </a:tr>
              <a:tr h="232260">
                <a:tc>
                  <a:txBody>
                    <a:bodyPr/>
                    <a:lstStyle/>
                    <a:p>
                      <a:pPr>
                        <a:lnSpc>
                          <a:spcPct val="115000"/>
                        </a:lnSpc>
                        <a:spcAft>
                          <a:spcPts val="0"/>
                        </a:spcAft>
                      </a:pPr>
                      <a:r>
                        <a:rPr lang="sv-SE" sz="1000" u="none" strike="noStrike" dirty="0" smtClean="0">
                          <a:solidFill>
                            <a:schemeClr val="bg1"/>
                          </a:solidFill>
                          <a:effectLst/>
                          <a:latin typeface="+mj-lt"/>
                          <a:ea typeface="Times New Roman"/>
                          <a:cs typeface="Times New Roman"/>
                        </a:rPr>
                        <a:t> VMN_142 </a:t>
                      </a:r>
                      <a:r>
                        <a:rPr lang="sv-SE" sz="1000" u="none" strike="noStrike" dirty="0">
                          <a:solidFill>
                            <a:schemeClr val="bg1"/>
                          </a:solidFill>
                          <a:effectLst/>
                          <a:latin typeface="+mj-lt"/>
                          <a:ea typeface="Times New Roman"/>
                          <a:cs typeface="Times New Roman"/>
                        </a:rPr>
                        <a:t>56 </a:t>
                      </a:r>
                      <a:r>
                        <a:rPr lang="sv-SE" sz="1000" u="none" strike="noStrike" dirty="0" err="1">
                          <a:solidFill>
                            <a:schemeClr val="bg1"/>
                          </a:solidFill>
                          <a:effectLst/>
                          <a:latin typeface="+mj-lt"/>
                          <a:ea typeface="Times New Roman"/>
                          <a:cs typeface="Times New Roman"/>
                        </a:rPr>
                        <a:t>Bie</a:t>
                      </a:r>
                      <a:r>
                        <a:rPr lang="sv-SE" sz="1000" u="none" strike="noStrike" dirty="0">
                          <a:solidFill>
                            <a:schemeClr val="bg1"/>
                          </a:solidFill>
                          <a:effectLst/>
                          <a:latin typeface="+mj-lt"/>
                          <a:ea typeface="Times New Roman"/>
                          <a:cs typeface="Times New Roman"/>
                        </a:rPr>
                        <a:t>-Stora Sundby</a:t>
                      </a:r>
                      <a:endParaRPr lang="sv-SE" sz="1000" dirty="0">
                        <a:solidFill>
                          <a:schemeClr val="bg1"/>
                        </a:solidFill>
                        <a:effectLst/>
                        <a:latin typeface="+mj-lt"/>
                        <a:ea typeface="Times New Roman"/>
                        <a:cs typeface="Times New Roman"/>
                      </a:endParaRPr>
                    </a:p>
                  </a:txBody>
                  <a:tcPr marL="0" marR="0" marT="0" marB="0" anchor="ctr"/>
                </a:tc>
                <a:tc>
                  <a:txBody>
                    <a:bodyPr/>
                    <a:lstStyle/>
                    <a:p>
                      <a:pPr indent="-179705" algn="just">
                        <a:spcAft>
                          <a:spcPts val="300"/>
                        </a:spcAft>
                        <a:tabLst>
                          <a:tab pos="180340" algn="l"/>
                          <a:tab pos="828040" algn="l"/>
                        </a:tabLst>
                      </a:pPr>
                      <a:r>
                        <a:rPr lang="sv-SE" sz="1000" kern="1100" dirty="0" smtClean="0">
                          <a:effectLst/>
                        </a:rPr>
                        <a:t>Underlag saknas</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Ja</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Nej</a:t>
                      </a:r>
                      <a:endParaRPr lang="sv-SE" sz="1000" kern="1100" dirty="0">
                        <a:effectLst/>
                        <a:latin typeface="Times New Roman"/>
                        <a:ea typeface="Times New Roman"/>
                      </a:endParaRPr>
                    </a:p>
                  </a:txBody>
                  <a:tcPr marL="42190" marR="42190" marT="0" marB="0"/>
                </a:tc>
              </a:tr>
              <a:tr h="232260">
                <a:tc>
                  <a:txBody>
                    <a:bodyPr/>
                    <a:lstStyle/>
                    <a:p>
                      <a:pPr indent="-179705" algn="l">
                        <a:spcAft>
                          <a:spcPts val="300"/>
                        </a:spcAft>
                        <a:tabLst>
                          <a:tab pos="180340" algn="l"/>
                          <a:tab pos="828040" algn="l"/>
                        </a:tabLst>
                      </a:pPr>
                      <a:r>
                        <a:rPr lang="sv-SE" sz="1000" b="1" u="none" strike="noStrike" kern="1200" dirty="0" smtClean="0">
                          <a:solidFill>
                            <a:schemeClr val="lt1"/>
                          </a:solidFill>
                          <a:effectLst/>
                          <a:latin typeface="+mj-lt"/>
                          <a:ea typeface="+mn-ea"/>
                          <a:cs typeface="+mn-cs"/>
                        </a:rPr>
                        <a:t>VMN_147 E18 </a:t>
                      </a:r>
                      <a:r>
                        <a:rPr lang="sv-SE" sz="1000" b="1" u="none" strike="noStrike" kern="1200" dirty="0" err="1" smtClean="0">
                          <a:solidFill>
                            <a:schemeClr val="lt1"/>
                          </a:solidFill>
                          <a:effectLst/>
                          <a:latin typeface="+mj-lt"/>
                          <a:ea typeface="+mn-ea"/>
                          <a:cs typeface="+mn-cs"/>
                        </a:rPr>
                        <a:t>Sagån</a:t>
                      </a:r>
                      <a:r>
                        <a:rPr lang="sv-SE" sz="1000" b="1" u="none" strike="noStrike" kern="1200" dirty="0" smtClean="0">
                          <a:solidFill>
                            <a:schemeClr val="lt1"/>
                          </a:solidFill>
                          <a:effectLst/>
                          <a:latin typeface="+mj-lt"/>
                          <a:ea typeface="+mn-ea"/>
                          <a:cs typeface="+mn-cs"/>
                        </a:rPr>
                        <a:t>-Enköping</a:t>
                      </a:r>
                      <a:endParaRPr lang="sv-SE" sz="1000" kern="1100" dirty="0">
                        <a:effectLst/>
                        <a:latin typeface="+mj-lt"/>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latin typeface="+mn-lt"/>
                          <a:ea typeface="+mn-ea"/>
                        </a:rPr>
                        <a:t>?</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a:effectLst/>
                        </a:rPr>
                        <a:t>Ja</a:t>
                      </a:r>
                      <a:endParaRPr lang="sv-SE" sz="1000" kern="1100" dirty="0">
                        <a:effectLst/>
                        <a:latin typeface="Times New Roman"/>
                        <a:ea typeface="Times New Roman"/>
                      </a:endParaRPr>
                    </a:p>
                  </a:txBody>
                  <a:tcPr marL="42190" marR="42190" marT="0" marB="0"/>
                </a:tc>
                <a:tc>
                  <a:txBody>
                    <a:bodyPr/>
                    <a:lstStyle/>
                    <a:p>
                      <a:pPr indent="-179705" algn="just">
                        <a:spcAft>
                          <a:spcPts val="300"/>
                        </a:spcAft>
                        <a:tabLst>
                          <a:tab pos="180340" algn="l"/>
                          <a:tab pos="828040" algn="l"/>
                        </a:tabLst>
                      </a:pPr>
                      <a:r>
                        <a:rPr lang="sv-SE" sz="1000" kern="1100" dirty="0" smtClean="0">
                          <a:effectLst/>
                        </a:rPr>
                        <a:t>Nej</a:t>
                      </a:r>
                      <a:endParaRPr lang="sv-SE" sz="1000" kern="1100" dirty="0">
                        <a:effectLst/>
                        <a:latin typeface="Times New Roman"/>
                        <a:ea typeface="Times New Roman"/>
                      </a:endParaRPr>
                    </a:p>
                  </a:txBody>
                  <a:tcPr marL="42190" marR="42190" marT="0" marB="0"/>
                </a:tc>
              </a:tr>
            </a:tbl>
          </a:graphicData>
        </a:graphic>
      </p:graphicFrame>
      <p:sp>
        <p:nvSpPr>
          <p:cNvPr id="5" name="Ellips 4"/>
          <p:cNvSpPr/>
          <p:nvPr/>
        </p:nvSpPr>
        <p:spPr>
          <a:xfrm>
            <a:off x="4044950" y="1616075"/>
            <a:ext cx="719138" cy="358775"/>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6" name="Ellips 5"/>
          <p:cNvSpPr/>
          <p:nvPr/>
        </p:nvSpPr>
        <p:spPr>
          <a:xfrm>
            <a:off x="6948488" y="3644900"/>
            <a:ext cx="719137" cy="360363"/>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2" name="Ellips 11"/>
          <p:cNvSpPr/>
          <p:nvPr/>
        </p:nvSpPr>
        <p:spPr>
          <a:xfrm>
            <a:off x="6948488" y="2997200"/>
            <a:ext cx="719137" cy="282575"/>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3" name="Ellips 12"/>
          <p:cNvSpPr/>
          <p:nvPr/>
        </p:nvSpPr>
        <p:spPr>
          <a:xfrm>
            <a:off x="6948488" y="1608138"/>
            <a:ext cx="719137" cy="307975"/>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5" name="Ellips 14"/>
          <p:cNvSpPr/>
          <p:nvPr/>
        </p:nvSpPr>
        <p:spPr>
          <a:xfrm>
            <a:off x="6948488" y="3265488"/>
            <a:ext cx="719137" cy="255587"/>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6" name="Ellips 15"/>
          <p:cNvSpPr/>
          <p:nvPr/>
        </p:nvSpPr>
        <p:spPr>
          <a:xfrm>
            <a:off x="2189163" y="1628775"/>
            <a:ext cx="719137" cy="360363"/>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8" name="Ellips 17"/>
          <p:cNvSpPr/>
          <p:nvPr/>
        </p:nvSpPr>
        <p:spPr>
          <a:xfrm>
            <a:off x="2189163" y="2997200"/>
            <a:ext cx="719137" cy="282575"/>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19" name="Ellips 18"/>
          <p:cNvSpPr/>
          <p:nvPr/>
        </p:nvSpPr>
        <p:spPr>
          <a:xfrm>
            <a:off x="2195513" y="3265488"/>
            <a:ext cx="720725" cy="255587"/>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
        <p:nvSpPr>
          <p:cNvPr id="21" name="Ellips 20"/>
          <p:cNvSpPr/>
          <p:nvPr/>
        </p:nvSpPr>
        <p:spPr>
          <a:xfrm>
            <a:off x="2208213" y="3644900"/>
            <a:ext cx="719137" cy="360363"/>
          </a:xfrm>
          <a:prstGeom prst="ellipse">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ubrik 1"/>
          <p:cNvSpPr>
            <a:spLocks noGrp="1"/>
          </p:cNvSpPr>
          <p:nvPr>
            <p:ph type="title"/>
          </p:nvPr>
        </p:nvSpPr>
        <p:spPr>
          <a:xfrm>
            <a:off x="611188" y="0"/>
            <a:ext cx="8229600" cy="908050"/>
          </a:xfrm>
        </p:spPr>
        <p:txBody>
          <a:bodyPr/>
          <a:lstStyle/>
          <a:p>
            <a:r>
              <a:rPr lang="en-US" smtClean="0"/>
              <a:t>Icke prissatta miljöeffekter </a:t>
            </a:r>
          </a:p>
        </p:txBody>
      </p:sp>
      <p:pic>
        <p:nvPicPr>
          <p:cNvPr id="55298" name="Bildobjekt 6"/>
          <p:cNvPicPr>
            <a:picLocks noChangeAspect="1"/>
          </p:cNvPicPr>
          <p:nvPr/>
        </p:nvPicPr>
        <p:blipFill>
          <a:blip r:embed="rId3"/>
          <a:srcRect/>
          <a:stretch>
            <a:fillRect/>
          </a:stretch>
        </p:blipFill>
        <p:spPr bwMode="auto">
          <a:xfrm>
            <a:off x="971550" y="1071563"/>
            <a:ext cx="7200900" cy="4714875"/>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ubrik 1"/>
          <p:cNvSpPr>
            <a:spLocks noGrp="1"/>
          </p:cNvSpPr>
          <p:nvPr>
            <p:ph type="title"/>
          </p:nvPr>
        </p:nvSpPr>
        <p:spPr>
          <a:xfrm>
            <a:off x="611188" y="0"/>
            <a:ext cx="8229600" cy="908050"/>
          </a:xfrm>
        </p:spPr>
        <p:txBody>
          <a:bodyPr/>
          <a:lstStyle/>
          <a:p>
            <a:r>
              <a:rPr lang="en-US" smtClean="0"/>
              <a:t>Icke prissatta miljöeffekter … </a:t>
            </a:r>
          </a:p>
        </p:txBody>
      </p:sp>
      <p:pic>
        <p:nvPicPr>
          <p:cNvPr id="57346" name="Bildobjekt 5" descr="Skärmurklipp"/>
          <p:cNvPicPr>
            <a:picLocks noChangeAspect="1"/>
          </p:cNvPicPr>
          <p:nvPr/>
        </p:nvPicPr>
        <p:blipFill>
          <a:blip r:embed="rId3"/>
          <a:srcRect/>
          <a:stretch>
            <a:fillRect/>
          </a:stretch>
        </p:blipFill>
        <p:spPr bwMode="auto">
          <a:xfrm>
            <a:off x="1908175" y="908050"/>
            <a:ext cx="5524500" cy="5467350"/>
          </a:xfrm>
          <a:prstGeom prst="rect">
            <a:avLst/>
          </a:prstGeom>
          <a:noFill/>
          <a:ln w="9525">
            <a:solidFill>
              <a:srgbClr val="002060"/>
            </a:solidFill>
            <a:miter lim="800000"/>
            <a:headEnd/>
            <a:tailEnd/>
          </a:ln>
        </p:spPr>
      </p:pic>
      <p:sp>
        <p:nvSpPr>
          <p:cNvPr id="4" name="Ellips 3"/>
          <p:cNvSpPr/>
          <p:nvPr/>
        </p:nvSpPr>
        <p:spPr>
          <a:xfrm>
            <a:off x="1393825" y="3644900"/>
            <a:ext cx="6553200" cy="1008063"/>
          </a:xfrm>
          <a:prstGeom prst="ellipse">
            <a:avLst/>
          </a:prstGeom>
          <a:noFill/>
          <a:ln w="317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solidFill>
                <a:srgbClr val="00B0F0"/>
              </a:solidFill>
            </a:endParaRPr>
          </a:p>
        </p:txBody>
      </p:sp>
      <p:sp>
        <p:nvSpPr>
          <p:cNvPr id="5" name="Ellips 4"/>
          <p:cNvSpPr/>
          <p:nvPr/>
        </p:nvSpPr>
        <p:spPr>
          <a:xfrm>
            <a:off x="1187450" y="5084763"/>
            <a:ext cx="4030663" cy="1008062"/>
          </a:xfrm>
          <a:prstGeom prst="ellipse">
            <a:avLst/>
          </a:prstGeom>
          <a:noFill/>
          <a:ln w="317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sv-SE">
              <a:solidFill>
                <a:srgbClr val="00B0F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ubrik 1"/>
          <p:cNvSpPr>
            <a:spLocks noGrp="1"/>
          </p:cNvSpPr>
          <p:nvPr>
            <p:ph type="title"/>
          </p:nvPr>
        </p:nvSpPr>
        <p:spPr/>
        <p:txBody>
          <a:bodyPr/>
          <a:lstStyle/>
          <a:p>
            <a:r>
              <a:rPr lang="en-US" smtClean="0"/>
              <a:t>… “faller bort”</a:t>
            </a:r>
          </a:p>
        </p:txBody>
      </p:sp>
      <p:sp>
        <p:nvSpPr>
          <p:cNvPr id="59394" name="Rectangle 3"/>
          <p:cNvSpPr>
            <a:spLocks noGrp="1" noChangeArrowheads="1"/>
          </p:cNvSpPr>
          <p:nvPr/>
        </p:nvSpPr>
        <p:spPr bwMode="auto">
          <a:xfrm>
            <a:off x="107950" y="1628775"/>
            <a:ext cx="8928100" cy="3995738"/>
          </a:xfrm>
          <a:prstGeom prst="rect">
            <a:avLst/>
          </a:prstGeom>
          <a:noFill/>
          <a:ln w="9525">
            <a:noFill/>
            <a:miter lim="800000"/>
            <a:headEnd/>
            <a:tailEnd/>
          </a:ln>
        </p:spPr>
        <p:txBody>
          <a:bodyPr/>
          <a:lstStyle/>
          <a:p>
            <a:pPr marL="457200" indent="-457200" eaLnBrk="0" hangingPunct="0">
              <a:lnSpc>
                <a:spcPct val="80000"/>
              </a:lnSpc>
              <a:spcBef>
                <a:spcPct val="20000"/>
              </a:spcBef>
            </a:pPr>
            <a:r>
              <a:rPr lang="sv-SE" b="1"/>
              <a:t>Påverkan Landskapsbild: Negativ påverkan </a:t>
            </a:r>
            <a:r>
              <a:rPr lang="sv-SE"/>
              <a:t>Den nya vägen kommer att ta ett avsevärt större område i anspråk och bullerskydd påverkar landskapsbilden. </a:t>
            </a:r>
            <a:r>
              <a:rPr lang="sv-SE" b="1"/>
              <a:t>Kulturmiljö Negativ påverkan </a:t>
            </a:r>
            <a:r>
              <a:rPr lang="sv-SE"/>
              <a:t>Lanskapet kring Rasbo – Funbo är ett område ur kultur – miljösynpunkt som påverkas negativt. </a:t>
            </a:r>
          </a:p>
          <a:p>
            <a:pPr marL="457200" indent="-457200" eaLnBrk="0" hangingPunct="0">
              <a:lnSpc>
                <a:spcPct val="80000"/>
              </a:lnSpc>
              <a:spcBef>
                <a:spcPct val="20000"/>
              </a:spcBef>
            </a:pPr>
            <a:r>
              <a:rPr lang="sv-SE" b="1"/>
              <a:t>Påverkan landsbygd: Positiv påverkan </a:t>
            </a:r>
            <a:r>
              <a:rPr lang="sv-SE"/>
              <a:t>Mindre barriärer på den befintliga vägen, men något mer barriärer på den nya vägen. </a:t>
            </a:r>
          </a:p>
          <a:p>
            <a:pPr marL="457200" indent="-457200" eaLnBrk="0" hangingPunct="0">
              <a:lnSpc>
                <a:spcPct val="80000"/>
              </a:lnSpc>
              <a:spcBef>
                <a:spcPct val="20000"/>
              </a:spcBef>
            </a:pPr>
            <a:r>
              <a:rPr lang="sv-SE" b="1"/>
              <a:t>Hushållning med jord och skogsbruk: Negativ påverkan </a:t>
            </a:r>
            <a:r>
              <a:rPr lang="sv-SE"/>
              <a:t>Ny vägdragning kan innebära att åkermark blir svår att nå eller svårbrukbar men i den sammanfattande bedömningen av delmålet ’miljö’ återspeglas inte dessa effekter.</a:t>
            </a:r>
          </a:p>
          <a:p>
            <a:pPr marL="457200" indent="-457200" eaLnBrk="0" hangingPunct="0">
              <a:lnSpc>
                <a:spcPct val="80000"/>
              </a:lnSpc>
              <a:spcBef>
                <a:spcPct val="20000"/>
              </a:spcBef>
            </a:pPr>
            <a:endParaRPr lang="sv-SE"/>
          </a:p>
          <a:p>
            <a:pPr marL="457200" indent="-457200" algn="ctr" eaLnBrk="0" hangingPunct="0">
              <a:lnSpc>
                <a:spcPct val="80000"/>
              </a:lnSpc>
              <a:spcBef>
                <a:spcPct val="20000"/>
              </a:spcBef>
            </a:pPr>
            <a:r>
              <a:rPr lang="sv-SE"/>
              <a:t>…</a:t>
            </a:r>
          </a:p>
          <a:p>
            <a:pPr marL="457200" indent="-457200" eaLnBrk="0" hangingPunct="0">
              <a:lnSpc>
                <a:spcPct val="80000"/>
              </a:lnSpc>
              <a:spcBef>
                <a:spcPct val="20000"/>
              </a:spcBef>
            </a:pPr>
            <a:endParaRPr lang="sv-SE" b="1"/>
          </a:p>
          <a:p>
            <a:pPr marL="457200" indent="-457200" eaLnBrk="0" hangingPunct="0">
              <a:lnSpc>
                <a:spcPct val="80000"/>
              </a:lnSpc>
              <a:spcBef>
                <a:spcPct val="20000"/>
              </a:spcBef>
            </a:pPr>
            <a:r>
              <a:rPr lang="sv-SE" b="1"/>
              <a:t>Miljö: Marginellt negativt bidrag </a:t>
            </a:r>
            <a:r>
              <a:rPr lang="sv-SE"/>
              <a:t>Utsläppen ökar något, vilket bidrar negativt till uppfyllelsen av miljömålen. Antalet bostäder som utsätts för buller som överstiger riksdagens riktvärden minskar något.</a:t>
            </a:r>
            <a:br>
              <a:rPr lang="sv-SE"/>
            </a:br>
            <a:endParaRPr lang="sv-SE"/>
          </a:p>
          <a:p>
            <a:pPr marL="457200" indent="-457200" eaLnBrk="0" hangingPunct="0">
              <a:lnSpc>
                <a:spcPct val="80000"/>
              </a:lnSpc>
              <a:spcBef>
                <a:spcPct val="20000"/>
              </a:spcBef>
            </a:pPr>
            <a:endParaRPr lang="sv-SE"/>
          </a:p>
          <a:p>
            <a:pPr marL="457200" indent="-457200" eaLnBrk="0" hangingPunct="0">
              <a:lnSpc>
                <a:spcPct val="80000"/>
              </a:lnSpc>
              <a:spcBef>
                <a:spcPct val="20000"/>
              </a:spcBef>
            </a:pPr>
            <a:r>
              <a:rPr lang="sv-SE" sz="1400" i="1"/>
              <a:t>Samlad effektbedömning för VMN_002 228 Jälla-Hov. Version 2009-09-04.</a:t>
            </a:r>
          </a:p>
          <a:p>
            <a:pPr marL="457200" indent="-457200" eaLnBrk="0" hangingPunct="0">
              <a:lnSpc>
                <a:spcPct val="80000"/>
              </a:lnSpc>
              <a:spcBef>
                <a:spcPct val="20000"/>
              </a:spcBef>
            </a:pPr>
            <a:endParaRPr lang="sv-SE" i="1"/>
          </a:p>
          <a:p>
            <a:pPr marL="457200" indent="-457200" eaLnBrk="0" hangingPunct="0">
              <a:lnSpc>
                <a:spcPct val="80000"/>
              </a:lnSpc>
              <a:spcBef>
                <a:spcPct val="20000"/>
              </a:spcBef>
            </a:pPr>
            <a:endParaRPr lang="sv-SE"/>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ubrik 1"/>
          <p:cNvSpPr>
            <a:spLocks noGrp="1"/>
          </p:cNvSpPr>
          <p:nvPr>
            <p:ph type="title"/>
          </p:nvPr>
        </p:nvSpPr>
        <p:spPr>
          <a:xfrm>
            <a:off x="422275" y="0"/>
            <a:ext cx="8229600" cy="1143000"/>
          </a:xfrm>
        </p:spPr>
        <p:txBody>
          <a:bodyPr/>
          <a:lstStyle/>
          <a:p>
            <a:r>
              <a:rPr lang="en-US" smtClean="0"/>
              <a:t>Exempel</a:t>
            </a:r>
          </a:p>
        </p:txBody>
      </p:sp>
      <p:pic>
        <p:nvPicPr>
          <p:cNvPr id="61442" name="Bildobjekt 2" descr="Skärmurklipp"/>
          <p:cNvPicPr>
            <a:picLocks noChangeAspect="1"/>
          </p:cNvPicPr>
          <p:nvPr/>
        </p:nvPicPr>
        <p:blipFill>
          <a:blip r:embed="rId3"/>
          <a:srcRect/>
          <a:stretch>
            <a:fillRect/>
          </a:stretch>
        </p:blipFill>
        <p:spPr bwMode="auto">
          <a:xfrm>
            <a:off x="395288" y="1027113"/>
            <a:ext cx="8569325" cy="4994275"/>
          </a:xfrm>
          <a:prstGeom prst="rect">
            <a:avLst/>
          </a:prstGeom>
          <a:noFill/>
          <a:ln w="9525">
            <a:noFill/>
            <a:miter lim="800000"/>
            <a:headEnd/>
            <a:tailEnd/>
          </a:ln>
        </p:spPr>
      </p:pic>
      <p:sp>
        <p:nvSpPr>
          <p:cNvPr id="61443" name="Rektangel 4"/>
          <p:cNvSpPr>
            <a:spLocks noChangeArrowheads="1"/>
          </p:cNvSpPr>
          <p:nvPr/>
        </p:nvSpPr>
        <p:spPr bwMode="auto">
          <a:xfrm>
            <a:off x="2700338" y="6173788"/>
            <a:ext cx="6624637" cy="265112"/>
          </a:xfrm>
          <a:prstGeom prst="rect">
            <a:avLst/>
          </a:prstGeom>
          <a:noFill/>
          <a:ln w="9525">
            <a:noFill/>
            <a:miter lim="800000"/>
            <a:headEnd/>
            <a:tailEnd/>
          </a:ln>
        </p:spPr>
        <p:txBody>
          <a:bodyPr>
            <a:spAutoFit/>
          </a:bodyPr>
          <a:lstStyle/>
          <a:p>
            <a:pPr marL="457200" indent="-457200">
              <a:lnSpc>
                <a:spcPct val="80000"/>
              </a:lnSpc>
            </a:pPr>
            <a:r>
              <a:rPr lang="sv-SE" sz="1400" i="1"/>
              <a:t>Samlad effektbedömning för VMN_090 Stingtorpet-Tärnsjö. Version 2009-08-26.</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457200" y="25400"/>
            <a:ext cx="8229600" cy="1143000"/>
          </a:xfrm>
        </p:spPr>
        <p:txBody>
          <a:bodyPr rtlCol="0">
            <a:normAutofit fontScale="90000"/>
          </a:bodyPr>
          <a:lstStyle/>
          <a:p>
            <a:pPr fontAlgn="auto">
              <a:spcAft>
                <a:spcPts val="0"/>
              </a:spcAft>
              <a:defRPr/>
            </a:pPr>
            <a:r>
              <a:rPr lang="en-US" dirty="0" err="1" smtClean="0"/>
              <a:t>Infrastrukturens</a:t>
            </a:r>
            <a:r>
              <a:rPr lang="en-US" dirty="0" smtClean="0"/>
              <a:t> </a:t>
            </a:r>
            <a:r>
              <a:rPr lang="en-US" dirty="0" err="1" smtClean="0"/>
              <a:t>trafikgerenerande</a:t>
            </a:r>
            <a:r>
              <a:rPr lang="en-US" dirty="0" smtClean="0"/>
              <a:t> </a:t>
            </a:r>
            <a:r>
              <a:rPr lang="en-US" dirty="0" err="1" smtClean="0"/>
              <a:t>effekter</a:t>
            </a:r>
            <a:endParaRPr lang="en-US" dirty="0"/>
          </a:p>
        </p:txBody>
      </p:sp>
      <p:pic>
        <p:nvPicPr>
          <p:cNvPr id="63490" name="Bildobjekt 2"/>
          <p:cNvPicPr>
            <a:picLocks noChangeAspect="1"/>
          </p:cNvPicPr>
          <p:nvPr/>
        </p:nvPicPr>
        <p:blipFill>
          <a:blip r:embed="rId3"/>
          <a:srcRect t="13586" b="13918"/>
          <a:stretch>
            <a:fillRect/>
          </a:stretch>
        </p:blipFill>
        <p:spPr bwMode="auto">
          <a:xfrm>
            <a:off x="2108200" y="1557338"/>
            <a:ext cx="5256213" cy="3810000"/>
          </a:xfrm>
          <a:prstGeom prst="rect">
            <a:avLst/>
          </a:prstGeom>
          <a:noFill/>
          <a:ln w="9525">
            <a:solidFill>
              <a:srgbClr val="002060"/>
            </a:solid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Rubrik 1"/>
          <p:cNvSpPr>
            <a:spLocks noGrp="1"/>
          </p:cNvSpPr>
          <p:nvPr>
            <p:ph type="title"/>
          </p:nvPr>
        </p:nvSpPr>
        <p:spPr>
          <a:xfrm>
            <a:off x="457200" y="25400"/>
            <a:ext cx="8229600" cy="1143000"/>
          </a:xfrm>
        </p:spPr>
        <p:txBody>
          <a:bodyPr/>
          <a:lstStyle/>
          <a:p>
            <a:r>
              <a:rPr lang="en-US" smtClean="0"/>
              <a:t>Många vägar små…</a:t>
            </a:r>
          </a:p>
        </p:txBody>
      </p:sp>
      <p:sp>
        <p:nvSpPr>
          <p:cNvPr id="4" name="Rectangle 3"/>
          <p:cNvSpPr>
            <a:spLocks noGrp="1" noChangeArrowheads="1"/>
          </p:cNvSpPr>
          <p:nvPr/>
        </p:nvSpPr>
        <p:spPr bwMode="auto">
          <a:xfrm>
            <a:off x="77788" y="1125538"/>
            <a:ext cx="8929687" cy="3995737"/>
          </a:xfrm>
          <a:prstGeom prst="rect">
            <a:avLst/>
          </a:prstGeom>
          <a:noFill/>
          <a:ln>
            <a:noFill/>
          </a:ln>
          <a:effectLst/>
          <a:extLst>
            <a:ext uri="{909E8E84-426E-40DD-AFC4-6F175D3DCCD1}"/>
            <a:ext uri="{91240B29-F687-4F45-9708-019B960494DF}"/>
            <a:ext uri="{AF507438-7753-43E0-B8FC-AC1667EBCBE1}"/>
          </a:extLst>
        </p:spPr>
        <p:txBody>
          <a:bodyPr/>
          <a:lstStyle>
            <a:lvl1pPr marL="0" indent="0" algn="ctr" rtl="0" eaLnBrk="0" fontAlgn="base" hangingPunct="0">
              <a:spcBef>
                <a:spcPct val="20000"/>
              </a:spcBef>
              <a:spcAft>
                <a:spcPct val="0"/>
              </a:spcAft>
              <a:buNone/>
              <a:defRPr sz="2800" b="1">
                <a:solidFill>
                  <a:schemeClr val="tx1"/>
                </a:solidFill>
                <a:latin typeface="+mn-lt"/>
                <a:ea typeface="+mn-ea"/>
                <a:cs typeface="+mn-cs"/>
              </a:defRPr>
            </a:lvl1pPr>
            <a:lvl2pPr marL="457200" indent="0" algn="ctr" rtl="0" eaLnBrk="0" fontAlgn="base" hangingPunct="0">
              <a:spcBef>
                <a:spcPct val="20000"/>
              </a:spcBef>
              <a:spcAft>
                <a:spcPct val="0"/>
              </a:spcAft>
              <a:buNone/>
              <a:defRPr sz="2400" b="1">
                <a:solidFill>
                  <a:schemeClr val="tx1"/>
                </a:solidFill>
                <a:latin typeface="+mn-lt"/>
              </a:defRPr>
            </a:lvl2pPr>
            <a:lvl3pPr marL="914400" indent="0" algn="ctr" rtl="0" eaLnBrk="0" fontAlgn="base" hangingPunct="0">
              <a:spcBef>
                <a:spcPct val="20000"/>
              </a:spcBef>
              <a:spcAft>
                <a:spcPct val="0"/>
              </a:spcAft>
              <a:buNone/>
              <a:defRPr sz="2400" b="1">
                <a:solidFill>
                  <a:schemeClr val="tx1"/>
                </a:solidFill>
                <a:latin typeface="+mn-lt"/>
              </a:defRPr>
            </a:lvl3pPr>
            <a:lvl4pPr marL="1371600" indent="0" algn="ctr" rtl="0" eaLnBrk="0" fontAlgn="base" hangingPunct="0">
              <a:spcBef>
                <a:spcPct val="20000"/>
              </a:spcBef>
              <a:spcAft>
                <a:spcPct val="0"/>
              </a:spcAft>
              <a:buNone/>
              <a:defRPr sz="2000" b="1">
                <a:solidFill>
                  <a:schemeClr val="tx1"/>
                </a:solidFill>
                <a:latin typeface="+mn-lt"/>
              </a:defRPr>
            </a:lvl4pPr>
            <a:lvl5pPr marL="1828800" indent="0" algn="ctr" rtl="0" eaLnBrk="0" fontAlgn="base" hangingPunct="0">
              <a:spcBef>
                <a:spcPct val="20000"/>
              </a:spcBef>
              <a:spcAft>
                <a:spcPct val="0"/>
              </a:spcAft>
              <a:buNone/>
              <a:defRPr sz="2000" b="1">
                <a:solidFill>
                  <a:schemeClr val="tx1"/>
                </a:solidFill>
                <a:latin typeface="+mn-lt"/>
              </a:defRPr>
            </a:lvl5pPr>
            <a:lvl6pPr marL="2286000" indent="0" algn="ctr" rtl="0" eaLnBrk="0" fontAlgn="base" hangingPunct="0">
              <a:spcBef>
                <a:spcPct val="20000"/>
              </a:spcBef>
              <a:spcAft>
                <a:spcPct val="0"/>
              </a:spcAft>
              <a:buNone/>
              <a:defRPr sz="2000" b="1">
                <a:solidFill>
                  <a:schemeClr val="tx1"/>
                </a:solidFill>
                <a:latin typeface="+mn-lt"/>
              </a:defRPr>
            </a:lvl6pPr>
            <a:lvl7pPr marL="2743200" indent="0" algn="ctr" rtl="0" eaLnBrk="0" fontAlgn="base" hangingPunct="0">
              <a:spcBef>
                <a:spcPct val="20000"/>
              </a:spcBef>
              <a:spcAft>
                <a:spcPct val="0"/>
              </a:spcAft>
              <a:buNone/>
              <a:defRPr sz="2000" b="1">
                <a:solidFill>
                  <a:schemeClr val="tx1"/>
                </a:solidFill>
                <a:latin typeface="+mn-lt"/>
              </a:defRPr>
            </a:lvl7pPr>
            <a:lvl8pPr marL="3200400" indent="0" algn="ctr" rtl="0" eaLnBrk="0" fontAlgn="base" hangingPunct="0">
              <a:spcBef>
                <a:spcPct val="20000"/>
              </a:spcBef>
              <a:spcAft>
                <a:spcPct val="0"/>
              </a:spcAft>
              <a:buNone/>
              <a:defRPr sz="2000" b="1">
                <a:solidFill>
                  <a:schemeClr val="tx1"/>
                </a:solidFill>
                <a:latin typeface="+mn-lt"/>
              </a:defRPr>
            </a:lvl8pPr>
            <a:lvl9pPr marL="3657600" indent="0" algn="ctr" rtl="0" eaLnBrk="0" fontAlgn="base" hangingPunct="0">
              <a:spcBef>
                <a:spcPct val="20000"/>
              </a:spcBef>
              <a:spcAft>
                <a:spcPct val="0"/>
              </a:spcAft>
              <a:buNone/>
              <a:defRPr sz="2000" b="1">
                <a:solidFill>
                  <a:schemeClr val="tx1"/>
                </a:solidFill>
                <a:latin typeface="+mn-lt"/>
              </a:defRPr>
            </a:lvl9pPr>
          </a:lstStyle>
          <a:p>
            <a:pPr marL="457200" indent="-457200" algn="l">
              <a:defRPr/>
            </a:pPr>
            <a:r>
              <a:rPr lang="sv-SE" b="0" dirty="0"/>
              <a:t>För enskilda väginvesteringar anges </a:t>
            </a:r>
            <a:r>
              <a:rPr lang="sv-SE" b="0" dirty="0" smtClean="0"/>
              <a:t>i många fall:</a:t>
            </a:r>
            <a:endParaRPr lang="sv-SE" b="0" dirty="0"/>
          </a:p>
          <a:p>
            <a:pPr marL="514350" indent="-514350" algn="l">
              <a:buFont typeface="Arial" pitchFamily="34" charset="0"/>
              <a:buChar char="•"/>
              <a:defRPr/>
            </a:pPr>
            <a:r>
              <a:rPr lang="sv-SE" b="0" i="1" dirty="0"/>
              <a:t>”Miljö: Marginellt ökade utsläpp”</a:t>
            </a:r>
          </a:p>
          <a:p>
            <a:pPr marL="514350" indent="-514350" algn="l">
              <a:buFont typeface="Arial" pitchFamily="34" charset="0"/>
              <a:buChar char="•"/>
              <a:defRPr/>
            </a:pPr>
            <a:r>
              <a:rPr lang="sv-SE" b="0" dirty="0" smtClean="0"/>
              <a:t>Alt</a:t>
            </a:r>
            <a:r>
              <a:rPr lang="sv-SE" b="0" dirty="0"/>
              <a:t>. </a:t>
            </a:r>
            <a:r>
              <a:rPr lang="sv-SE" b="0" i="1" dirty="0"/>
              <a:t>”Minskade utsläpp</a:t>
            </a:r>
            <a:r>
              <a:rPr lang="sv-SE" b="0" i="1" dirty="0" smtClean="0"/>
              <a:t>”</a:t>
            </a:r>
            <a:r>
              <a:rPr lang="sv-SE" b="0" dirty="0" smtClean="0"/>
              <a:t>.</a:t>
            </a:r>
          </a:p>
          <a:p>
            <a:pPr algn="l">
              <a:defRPr/>
            </a:pPr>
            <a:r>
              <a:rPr lang="sv-SE" b="0" dirty="0" smtClean="0"/>
              <a:t>Oklart om effekter av förändrad markanvändning/inducerad trafik finns medräknade i trafikprognoserna.</a:t>
            </a:r>
          </a:p>
          <a:p>
            <a:pPr algn="l">
              <a:defRPr/>
            </a:pPr>
            <a:r>
              <a:rPr lang="sv-SE" b="0" dirty="0" smtClean="0"/>
              <a:t>Totalt: troligen underskattning av klimatpåverkande utsläpp.</a:t>
            </a:r>
          </a:p>
          <a:p>
            <a:pPr>
              <a:defRPr/>
            </a:pPr>
            <a:r>
              <a:rPr lang="sv-SE" b="0" i="1" dirty="0" smtClean="0"/>
              <a:t>”</a:t>
            </a:r>
            <a:r>
              <a:rPr lang="sv-SE" b="0" dirty="0" smtClean="0"/>
              <a:t>…</a:t>
            </a:r>
            <a:r>
              <a:rPr lang="sv-SE" b="0" i="1" dirty="0"/>
              <a:t>ny infrastrukturkapacitet i sig inte genererar några riktigt </a:t>
            </a:r>
            <a:r>
              <a:rPr lang="sv-SE" b="0" i="1" dirty="0" smtClean="0"/>
              <a:t>stora nya trafikmängder.”</a:t>
            </a:r>
            <a:r>
              <a:rPr lang="sv-SE" b="0" dirty="0"/>
              <a:t/>
            </a:r>
            <a:br>
              <a:rPr lang="sv-SE" b="0" dirty="0"/>
            </a:br>
            <a:endParaRPr lang="sv-SE" b="0" dirty="0"/>
          </a:p>
          <a:p>
            <a:pPr marL="457200" indent="-457200" algn="l">
              <a:lnSpc>
                <a:spcPct val="80000"/>
              </a:lnSpc>
              <a:defRPr/>
            </a:pPr>
            <a:endParaRPr lang="sv-SE" sz="1800" b="0" dirty="0"/>
          </a:p>
          <a:p>
            <a:pPr marL="457200" indent="-457200" algn="l">
              <a:lnSpc>
                <a:spcPct val="80000"/>
              </a:lnSpc>
              <a:defRPr/>
            </a:pPr>
            <a:endParaRPr lang="sv-SE" sz="1800" b="0" i="1" dirty="0"/>
          </a:p>
          <a:p>
            <a:pPr marL="457200" indent="-457200" algn="l">
              <a:lnSpc>
                <a:spcPct val="80000"/>
              </a:lnSpc>
              <a:defRPr/>
            </a:pPr>
            <a:endParaRPr lang="sv-SE" sz="1800" b="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Rubrik 1"/>
          <p:cNvSpPr>
            <a:spLocks noGrp="1"/>
          </p:cNvSpPr>
          <p:nvPr>
            <p:ph type="title"/>
          </p:nvPr>
        </p:nvSpPr>
        <p:spPr>
          <a:xfrm>
            <a:off x="457200" y="7938"/>
            <a:ext cx="8229600" cy="1143000"/>
          </a:xfrm>
        </p:spPr>
        <p:txBody>
          <a:bodyPr/>
          <a:lstStyle/>
          <a:p>
            <a:r>
              <a:rPr lang="en-US" smtClean="0"/>
              <a:t>Målkonflikter</a:t>
            </a:r>
          </a:p>
        </p:txBody>
      </p:sp>
      <p:sp>
        <p:nvSpPr>
          <p:cNvPr id="67586" name="Rectangle 3"/>
          <p:cNvSpPr>
            <a:spLocks noGrp="1" noChangeArrowheads="1"/>
          </p:cNvSpPr>
          <p:nvPr/>
        </p:nvSpPr>
        <p:spPr bwMode="auto">
          <a:xfrm>
            <a:off x="107950" y="981075"/>
            <a:ext cx="8928100" cy="4319588"/>
          </a:xfrm>
          <a:prstGeom prst="rect">
            <a:avLst/>
          </a:prstGeom>
          <a:noFill/>
          <a:ln w="9525">
            <a:noFill/>
            <a:miter lim="800000"/>
            <a:headEnd/>
            <a:tailEnd/>
          </a:ln>
        </p:spPr>
        <p:txBody>
          <a:bodyPr/>
          <a:lstStyle/>
          <a:p>
            <a:pPr marL="457200" indent="-457200" eaLnBrk="0" hangingPunct="0">
              <a:spcBef>
                <a:spcPct val="20000"/>
              </a:spcBef>
              <a:buFontTx/>
              <a:buChar char="•"/>
            </a:pPr>
            <a:r>
              <a:rPr lang="sv-SE" sz="2800"/>
              <a:t>Nämns för enstaka väginvesteringar (största objekten)</a:t>
            </a:r>
          </a:p>
          <a:p>
            <a:pPr marL="457200" indent="-457200" eaLnBrk="0" hangingPunct="0">
              <a:spcBef>
                <a:spcPct val="20000"/>
              </a:spcBef>
              <a:buFontTx/>
              <a:buChar char="•"/>
            </a:pPr>
            <a:r>
              <a:rPr lang="sv-SE" sz="2800"/>
              <a:t>Beskrivs för sjöfartsobjektet – både  mellan olika miljömål, och mellan olika mål</a:t>
            </a:r>
          </a:p>
          <a:p>
            <a:pPr marL="457200" indent="-457200" eaLnBrk="0" hangingPunct="0">
              <a:spcBef>
                <a:spcPct val="20000"/>
              </a:spcBef>
              <a:buFontTx/>
              <a:buChar char="•"/>
            </a:pPr>
            <a:r>
              <a:rPr lang="sv-SE" sz="2800"/>
              <a:t>Järnväg: </a:t>
            </a:r>
            <a:r>
              <a:rPr lang="sv-SE" sz="2800" i="1"/>
              <a:t>”Det finns inga konflikter mellan eller inom de transportpolitiska delmålen”.</a:t>
            </a:r>
            <a:endParaRPr lang="sv-SE" sz="2800" b="1"/>
          </a:p>
          <a:p>
            <a:pPr marL="457200" indent="-457200" eaLnBrk="0" hangingPunct="0">
              <a:spcBef>
                <a:spcPct val="20000"/>
              </a:spcBef>
              <a:buFontTx/>
              <a:buChar char="•"/>
            </a:pPr>
            <a:r>
              <a:rPr lang="sv-SE" sz="2800"/>
              <a:t>Berörs inte i den nationella planen</a:t>
            </a:r>
          </a:p>
          <a:p>
            <a:pPr marL="457200" indent="-457200" eaLnBrk="0" hangingPunct="0">
              <a:spcBef>
                <a:spcPct val="20000"/>
              </a:spcBef>
              <a:buFontTx/>
              <a:buChar char="•"/>
            </a:pPr>
            <a:r>
              <a:rPr lang="sv-SE" sz="2800"/>
              <a:t>Berörs i ett par av de regionala planerna</a:t>
            </a:r>
          </a:p>
          <a:p>
            <a:pPr marL="457200" indent="-457200" eaLnBrk="0" hangingPunct="0">
              <a:spcBef>
                <a:spcPct val="20000"/>
              </a:spcBef>
              <a:buFontTx/>
              <a:buChar char="•"/>
            </a:pPr>
            <a:r>
              <a:rPr lang="sv-SE" sz="2800"/>
              <a:t>Viktig aspekt är relation mellan ”projektmål” och nationella mål. </a:t>
            </a:r>
          </a:p>
          <a:p>
            <a:pPr marL="914400" lvl="1" indent="-457200" eaLnBrk="0" hangingPunct="0">
              <a:spcBef>
                <a:spcPct val="20000"/>
              </a:spcBef>
              <a:buFontTx/>
              <a:buChar char="•"/>
            </a:pPr>
            <a:r>
              <a:rPr lang="sv-SE" sz="2400"/>
              <a:t>Hur sker prioritering?</a:t>
            </a:r>
          </a:p>
          <a:p>
            <a:pPr marL="457200" indent="-457200" eaLnBrk="0" hangingPunct="0">
              <a:lnSpc>
                <a:spcPct val="80000"/>
              </a:lnSpc>
              <a:spcBef>
                <a:spcPct val="20000"/>
              </a:spcBef>
            </a:pPr>
            <a:endParaRPr lang="sv-SE"/>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68770" name="Rectangle 2"/>
          <p:cNvSpPr>
            <a:spLocks noGrp="1" noChangeArrowheads="1"/>
          </p:cNvSpPr>
          <p:nvPr>
            <p:ph type="ctrTitle"/>
          </p:nvPr>
        </p:nvSpPr>
        <p:spPr>
          <a:xfrm>
            <a:off x="685800" y="246063"/>
            <a:ext cx="7772400" cy="1038225"/>
          </a:xfrm>
        </p:spPr>
        <p:txBody>
          <a:bodyPr/>
          <a:lstStyle/>
          <a:p>
            <a:r>
              <a:rPr lang="sv-SE" sz="4000" smtClean="0"/>
              <a:t>Fyrstegshistorikerna</a:t>
            </a:r>
          </a:p>
        </p:txBody>
      </p:sp>
      <p:sp>
        <p:nvSpPr>
          <p:cNvPr id="1568771" name="Rectangle 3"/>
          <p:cNvSpPr>
            <a:spLocks noGrp="1" noChangeArrowheads="1"/>
          </p:cNvSpPr>
          <p:nvPr>
            <p:ph type="subTitle" idx="1"/>
          </p:nvPr>
        </p:nvSpPr>
        <p:spPr>
          <a:xfrm>
            <a:off x="184150" y="1484313"/>
            <a:ext cx="8575675" cy="4321175"/>
          </a:xfrm>
        </p:spPr>
        <p:txBody>
          <a:bodyPr rtlCol="0">
            <a:normAutofit/>
          </a:bodyPr>
          <a:lstStyle/>
          <a:p>
            <a:pPr algn="l" fontAlgn="auto">
              <a:spcAft>
                <a:spcPts val="0"/>
              </a:spcAft>
              <a:buFont typeface="Arial" pitchFamily="34" charset="0"/>
              <a:buNone/>
              <a:defRPr/>
            </a:pPr>
            <a:endParaRPr lang="sv-SE" sz="2800" dirty="0">
              <a:solidFill>
                <a:schemeClr val="tx1"/>
              </a:solidFill>
            </a:endParaRPr>
          </a:p>
          <a:p>
            <a:pPr marL="457200" indent="-457200" algn="l" fontAlgn="auto">
              <a:spcAft>
                <a:spcPts val="0"/>
              </a:spcAft>
              <a:buFont typeface="Arial" pitchFamily="34" charset="0"/>
              <a:buChar char="•"/>
              <a:defRPr/>
            </a:pPr>
            <a:r>
              <a:rPr lang="sv-SE" sz="2800" dirty="0" smtClean="0">
                <a:solidFill>
                  <a:schemeClr val="tx1"/>
                </a:solidFill>
              </a:rPr>
              <a:t>Mycket ”att”. Saknas ”hur”/”varför”.</a:t>
            </a:r>
          </a:p>
          <a:p>
            <a:pPr marL="457200" indent="-457200" algn="l" fontAlgn="auto">
              <a:spcAft>
                <a:spcPts val="0"/>
              </a:spcAft>
              <a:buFont typeface="Arial" pitchFamily="34" charset="0"/>
              <a:buChar char="•"/>
              <a:defRPr/>
            </a:pPr>
            <a:r>
              <a:rPr lang="sv-SE" sz="2800" dirty="0" smtClean="0">
                <a:solidFill>
                  <a:schemeClr val="tx1"/>
                </a:solidFill>
              </a:rPr>
              <a:t>I steg </a:t>
            </a:r>
            <a:r>
              <a:rPr lang="sv-SE" sz="2800" dirty="0">
                <a:solidFill>
                  <a:schemeClr val="tx1"/>
                </a:solidFill>
              </a:rPr>
              <a:t>1 </a:t>
            </a:r>
            <a:r>
              <a:rPr lang="sv-SE" sz="2800" dirty="0" smtClean="0">
                <a:solidFill>
                  <a:schemeClr val="tx1"/>
                </a:solidFill>
              </a:rPr>
              <a:t>ska </a:t>
            </a:r>
            <a:r>
              <a:rPr lang="sv-SE" sz="2800" dirty="0" err="1" smtClean="0">
                <a:solidFill>
                  <a:schemeClr val="tx1"/>
                </a:solidFill>
              </a:rPr>
              <a:t>bl</a:t>
            </a:r>
            <a:r>
              <a:rPr lang="sv-SE" sz="2800" dirty="0" smtClean="0">
                <a:solidFill>
                  <a:schemeClr val="tx1"/>
                </a:solidFill>
              </a:rPr>
              <a:t> a övervägas </a:t>
            </a:r>
            <a:r>
              <a:rPr lang="sv-SE" sz="2800" dirty="0">
                <a:solidFill>
                  <a:schemeClr val="tx1"/>
                </a:solidFill>
              </a:rPr>
              <a:t>hur </a:t>
            </a:r>
            <a:r>
              <a:rPr lang="sv-SE" sz="2800" i="1" dirty="0">
                <a:solidFill>
                  <a:schemeClr val="tx1"/>
                </a:solidFill>
              </a:rPr>
              <a:t>”</a:t>
            </a:r>
            <a:r>
              <a:rPr lang="sv-SE" sz="2800" i="1" dirty="0" smtClean="0">
                <a:solidFill>
                  <a:schemeClr val="tx1"/>
                </a:solidFill>
              </a:rPr>
              <a:t>Transportbehovet kan </a:t>
            </a:r>
            <a:r>
              <a:rPr lang="sv-SE" sz="2800" i="1" dirty="0">
                <a:solidFill>
                  <a:schemeClr val="tx1"/>
                </a:solidFill>
              </a:rPr>
              <a:t>påverkas genom lokalisering av boende, arbetsplatser och serviceutbud</a:t>
            </a:r>
            <a:r>
              <a:rPr lang="sv-SE" sz="2800" i="1" dirty="0" smtClean="0">
                <a:solidFill>
                  <a:schemeClr val="tx1"/>
                </a:solidFill>
              </a:rPr>
              <a:t>.”</a:t>
            </a:r>
          </a:p>
          <a:p>
            <a:pPr marL="457200" indent="-457200" algn="l" fontAlgn="auto">
              <a:spcAft>
                <a:spcPts val="0"/>
              </a:spcAft>
              <a:buFont typeface="Arial" pitchFamily="34" charset="0"/>
              <a:buChar char="•"/>
              <a:defRPr/>
            </a:pPr>
            <a:r>
              <a:rPr lang="sv-SE" sz="2800" dirty="0" smtClean="0">
                <a:solidFill>
                  <a:schemeClr val="tx1"/>
                </a:solidFill>
              </a:rPr>
              <a:t>Inga sådana dokumenterade överväganden i fyrstegshistorikerna.</a:t>
            </a:r>
          </a:p>
          <a:p>
            <a:pPr algn="l" fontAlgn="auto">
              <a:spcAft>
                <a:spcPts val="0"/>
              </a:spcAft>
              <a:buFont typeface="Arial" pitchFamily="34" charset="0"/>
              <a:buNone/>
              <a:defRPr/>
            </a:pPr>
            <a:endParaRPr lang="sv-SE" sz="2800" dirty="0" smtClean="0">
              <a:solidFill>
                <a:schemeClr val="tx1"/>
              </a:solidFill>
            </a:endParaRPr>
          </a:p>
          <a:p>
            <a:pPr fontAlgn="auto">
              <a:spcAft>
                <a:spcPts val="0"/>
              </a:spcAft>
              <a:buFont typeface="Arial" pitchFamily="34" charset="0"/>
              <a:buNone/>
              <a:defRPr/>
            </a:pPr>
            <a:endParaRPr lang="sv-S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8770"/>
                                        </p:tgtEl>
                                        <p:attrNameLst>
                                          <p:attrName>style.visibility</p:attrName>
                                        </p:attrNameLst>
                                      </p:cBhvr>
                                      <p:to>
                                        <p:strVal val="visible"/>
                                      </p:to>
                                    </p:set>
                                    <p:animEffect transition="in" filter="fade">
                                      <p:cBhvr>
                                        <p:cTn id="7" dur="2000"/>
                                        <p:tgtEl>
                                          <p:spTgt spid="15687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68771">
                                            <p:bg/>
                                          </p:spTgt>
                                        </p:tgtEl>
                                        <p:attrNameLst>
                                          <p:attrName>style.visibility</p:attrName>
                                        </p:attrNameLst>
                                      </p:cBhvr>
                                      <p:to>
                                        <p:strVal val="visible"/>
                                      </p:to>
                                    </p:set>
                                    <p:animEffect transition="in" filter="fade">
                                      <p:cBhvr>
                                        <p:cTn id="12" dur="2000"/>
                                        <p:tgtEl>
                                          <p:spTgt spid="1568771">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8770" grpId="0"/>
      <p:bldP spid="1568771"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68770" name="Rectangle 2"/>
          <p:cNvSpPr>
            <a:spLocks noGrp="1" noChangeArrowheads="1"/>
          </p:cNvSpPr>
          <p:nvPr>
            <p:ph type="ctrTitle"/>
          </p:nvPr>
        </p:nvSpPr>
        <p:spPr>
          <a:xfrm>
            <a:off x="685800" y="246063"/>
            <a:ext cx="7772400" cy="1038225"/>
          </a:xfrm>
        </p:spPr>
        <p:txBody>
          <a:bodyPr/>
          <a:lstStyle/>
          <a:p>
            <a:r>
              <a:rPr lang="sv-SE" sz="4000" smtClean="0"/>
              <a:t>Fyrstegsprincipen</a:t>
            </a:r>
          </a:p>
        </p:txBody>
      </p:sp>
      <p:sp>
        <p:nvSpPr>
          <p:cNvPr id="1568771" name="Rectangle 3"/>
          <p:cNvSpPr>
            <a:spLocks noGrp="1" noChangeArrowheads="1"/>
          </p:cNvSpPr>
          <p:nvPr>
            <p:ph type="subTitle" idx="1"/>
          </p:nvPr>
        </p:nvSpPr>
        <p:spPr>
          <a:xfrm>
            <a:off x="184150" y="1484313"/>
            <a:ext cx="8575675" cy="4321175"/>
          </a:xfrm>
        </p:spPr>
        <p:txBody>
          <a:bodyPr rtlCol="0">
            <a:normAutofit lnSpcReduction="10000"/>
          </a:bodyPr>
          <a:lstStyle/>
          <a:p>
            <a:pPr algn="l" fontAlgn="auto">
              <a:spcAft>
                <a:spcPts val="0"/>
              </a:spcAft>
              <a:buFont typeface="Arial" pitchFamily="34" charset="0"/>
              <a:buNone/>
              <a:defRPr/>
            </a:pPr>
            <a:r>
              <a:rPr lang="sv-SE" sz="2800" i="1" dirty="0">
                <a:solidFill>
                  <a:schemeClr val="tx1"/>
                </a:solidFill>
              </a:rPr>
              <a:t>”Vägverket har </a:t>
            </a:r>
            <a:r>
              <a:rPr lang="sv-SE" sz="2800" i="1" dirty="0" smtClean="0">
                <a:solidFill>
                  <a:schemeClr val="tx1"/>
                </a:solidFill>
              </a:rPr>
              <a:t>också strävat </a:t>
            </a:r>
            <a:r>
              <a:rPr lang="sv-SE" sz="2800" i="1" dirty="0">
                <a:solidFill>
                  <a:schemeClr val="tx1"/>
                </a:solidFill>
              </a:rPr>
              <a:t>efter att utforma det aktuella vägavsnittet så att det är</a:t>
            </a:r>
          </a:p>
          <a:p>
            <a:pPr algn="l" fontAlgn="auto">
              <a:spcAft>
                <a:spcPts val="0"/>
              </a:spcAft>
              <a:buFont typeface="Arial" pitchFamily="34" charset="0"/>
              <a:buNone/>
              <a:defRPr/>
            </a:pPr>
            <a:r>
              <a:rPr lang="sv-SE" sz="2800" dirty="0">
                <a:solidFill>
                  <a:schemeClr val="tx1"/>
                </a:solidFill>
              </a:rPr>
              <a:t>• </a:t>
            </a:r>
            <a:r>
              <a:rPr lang="sv-SE" sz="2800" i="1" dirty="0">
                <a:solidFill>
                  <a:schemeClr val="tx1"/>
                </a:solidFill>
              </a:rPr>
              <a:t>robust i förhållande till olika tänkbara framtidsscenarier</a:t>
            </a:r>
          </a:p>
          <a:p>
            <a:pPr algn="l" fontAlgn="auto">
              <a:spcAft>
                <a:spcPts val="0"/>
              </a:spcAft>
              <a:buFont typeface="Arial" pitchFamily="34" charset="0"/>
              <a:buNone/>
              <a:defRPr/>
            </a:pPr>
            <a:r>
              <a:rPr lang="sv-SE" sz="2800" dirty="0">
                <a:solidFill>
                  <a:schemeClr val="tx1"/>
                </a:solidFill>
              </a:rPr>
              <a:t>• </a:t>
            </a:r>
            <a:r>
              <a:rPr lang="sv-SE" sz="2800" i="1" dirty="0">
                <a:solidFill>
                  <a:schemeClr val="tx1"/>
                </a:solidFill>
              </a:rPr>
              <a:t>långsiktigt hållbart – på så sätt att de ger beslutsfattarna stor </a:t>
            </a:r>
            <a:r>
              <a:rPr lang="sv-SE" sz="2800" i="1" dirty="0" smtClean="0">
                <a:solidFill>
                  <a:schemeClr val="tx1"/>
                </a:solidFill>
              </a:rPr>
              <a:t>fortsatt handlingsfrihet </a:t>
            </a:r>
            <a:r>
              <a:rPr lang="sv-SE" sz="2800" i="1" dirty="0">
                <a:solidFill>
                  <a:schemeClr val="tx1"/>
                </a:solidFill>
              </a:rPr>
              <a:t>både när det gäller att införa olika styrmedel </a:t>
            </a:r>
            <a:r>
              <a:rPr lang="sv-SE" sz="2800" i="1" dirty="0" smtClean="0">
                <a:solidFill>
                  <a:schemeClr val="tx1"/>
                </a:solidFill>
              </a:rPr>
              <a:t>för att </a:t>
            </a:r>
            <a:r>
              <a:rPr lang="sv-SE" sz="2800" i="1" dirty="0">
                <a:solidFill>
                  <a:schemeClr val="tx1"/>
                </a:solidFill>
              </a:rPr>
              <a:t>påverka transportbehoven, och vid valet av transportsätt</a:t>
            </a:r>
            <a:r>
              <a:rPr lang="sv-SE" sz="2800" dirty="0" smtClean="0">
                <a:solidFill>
                  <a:schemeClr val="tx1"/>
                </a:solidFill>
              </a:rPr>
              <a:t>.”</a:t>
            </a:r>
            <a:endParaRPr lang="sv-SE" sz="2800" i="1" dirty="0">
              <a:solidFill>
                <a:schemeClr val="tx1"/>
              </a:solidFill>
            </a:endParaRPr>
          </a:p>
          <a:p>
            <a:pPr algn="l" fontAlgn="auto">
              <a:spcAft>
                <a:spcPts val="0"/>
              </a:spcAft>
              <a:buFont typeface="Arial" pitchFamily="34" charset="0"/>
              <a:buNone/>
              <a:defRPr/>
            </a:pPr>
            <a:endParaRPr lang="sv-SE" dirty="0" smtClean="0">
              <a:solidFill>
                <a:schemeClr val="tx1"/>
              </a:solidFill>
            </a:endParaRPr>
          </a:p>
          <a:p>
            <a:pPr algn="l" fontAlgn="auto">
              <a:spcAft>
                <a:spcPts val="0"/>
              </a:spcAft>
              <a:buFont typeface="Arial" pitchFamily="34" charset="0"/>
              <a:buNone/>
              <a:defRPr/>
            </a:pPr>
            <a:r>
              <a:rPr lang="sv-SE" sz="1500" dirty="0">
                <a:solidFill>
                  <a:schemeClr val="tx1"/>
                </a:solidFill>
              </a:rPr>
              <a:t>Fyrstegshistorik VVA_004 E45 Älvängen-Trollhättan. Datum: 2009-05-08.</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8770"/>
                                        </p:tgtEl>
                                        <p:attrNameLst>
                                          <p:attrName>style.visibility</p:attrName>
                                        </p:attrNameLst>
                                      </p:cBhvr>
                                      <p:to>
                                        <p:strVal val="visible"/>
                                      </p:to>
                                    </p:set>
                                    <p:animEffect transition="in" filter="fade">
                                      <p:cBhvr>
                                        <p:cTn id="7" dur="2000"/>
                                        <p:tgtEl>
                                          <p:spTgt spid="15687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68771">
                                            <p:bg/>
                                          </p:spTgt>
                                        </p:tgtEl>
                                        <p:attrNameLst>
                                          <p:attrName>style.visibility</p:attrName>
                                        </p:attrNameLst>
                                      </p:cBhvr>
                                      <p:to>
                                        <p:strVal val="visible"/>
                                      </p:to>
                                    </p:set>
                                    <p:animEffect transition="in" filter="fade">
                                      <p:cBhvr>
                                        <p:cTn id="12" dur="2000"/>
                                        <p:tgtEl>
                                          <p:spTgt spid="1568771">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8770" grpId="0"/>
      <p:bldP spid="1568771"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ubrik 1"/>
          <p:cNvSpPr>
            <a:spLocks noGrp="1"/>
          </p:cNvSpPr>
          <p:nvPr>
            <p:ph type="title"/>
          </p:nvPr>
        </p:nvSpPr>
        <p:spPr/>
        <p:txBody>
          <a:bodyPr/>
          <a:lstStyle/>
          <a:p>
            <a:r>
              <a:rPr lang="en-US" smtClean="0"/>
              <a:t>Bakgrund</a:t>
            </a:r>
          </a:p>
        </p:txBody>
      </p:sp>
      <p:sp>
        <p:nvSpPr>
          <p:cNvPr id="18434" name="Platshållare för innehåll 2"/>
          <p:cNvSpPr>
            <a:spLocks noGrp="1"/>
          </p:cNvSpPr>
          <p:nvPr>
            <p:ph idx="1"/>
          </p:nvPr>
        </p:nvSpPr>
        <p:spPr>
          <a:xfrm>
            <a:off x="468313" y="1700213"/>
            <a:ext cx="8229600" cy="4781550"/>
          </a:xfrm>
        </p:spPr>
        <p:txBody>
          <a:bodyPr/>
          <a:lstStyle/>
          <a:p>
            <a:pPr>
              <a:buFontTx/>
              <a:buChar char="•"/>
            </a:pPr>
            <a:r>
              <a:rPr lang="sv-SE" sz="2800" smtClean="0"/>
              <a:t>Den nationella och regionala åtgärdsplaneringen för 2010-2021.</a:t>
            </a:r>
          </a:p>
          <a:p>
            <a:endParaRPr lang="sv-SE" sz="2800" smtClean="0"/>
          </a:p>
          <a:p>
            <a:pPr>
              <a:buFontTx/>
              <a:buChar char="•"/>
            </a:pPr>
            <a:r>
              <a:rPr lang="sv-SE" sz="2800" smtClean="0">
                <a:solidFill>
                  <a:srgbClr val="FF0000"/>
                </a:solidFill>
              </a:rPr>
              <a:t>216,1 miljarder kr </a:t>
            </a:r>
            <a:r>
              <a:rPr lang="sv-SE" sz="2800" smtClean="0"/>
              <a:t>ska investeras i ny infrastruktur.</a:t>
            </a:r>
            <a:endParaRPr lang="sv-SE" smtClean="0"/>
          </a:p>
          <a:p>
            <a:pPr lvl="1">
              <a:buFontTx/>
              <a:buChar char="•"/>
            </a:pPr>
            <a:endParaRPr lang="sv-SE"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68770" name="Rectangle 2"/>
          <p:cNvSpPr>
            <a:spLocks noGrp="1" noChangeArrowheads="1"/>
          </p:cNvSpPr>
          <p:nvPr>
            <p:ph type="ctrTitle"/>
          </p:nvPr>
        </p:nvSpPr>
        <p:spPr>
          <a:xfrm>
            <a:off x="685800" y="246063"/>
            <a:ext cx="7772400" cy="1038225"/>
          </a:xfrm>
        </p:spPr>
        <p:txBody>
          <a:bodyPr/>
          <a:lstStyle/>
          <a:p>
            <a:r>
              <a:rPr lang="sv-SE" sz="4000" smtClean="0"/>
              <a:t>Vem driver steg 1 och steg 2?</a:t>
            </a:r>
          </a:p>
        </p:txBody>
      </p:sp>
      <p:sp>
        <p:nvSpPr>
          <p:cNvPr id="1568771" name="Rectangle 3"/>
          <p:cNvSpPr>
            <a:spLocks noGrp="1" noChangeArrowheads="1"/>
          </p:cNvSpPr>
          <p:nvPr>
            <p:ph type="subTitle" idx="1"/>
          </p:nvPr>
        </p:nvSpPr>
        <p:spPr>
          <a:xfrm>
            <a:off x="184150" y="1484313"/>
            <a:ext cx="8575675" cy="4681537"/>
          </a:xfrm>
        </p:spPr>
        <p:txBody>
          <a:bodyPr rtlCol="0">
            <a:normAutofit/>
          </a:bodyPr>
          <a:lstStyle/>
          <a:p>
            <a:pPr marL="457200" indent="-457200" algn="l" fontAlgn="auto">
              <a:spcAft>
                <a:spcPts val="0"/>
              </a:spcAft>
              <a:buFont typeface="Arial" pitchFamily="34" charset="0"/>
              <a:buChar char="•"/>
              <a:defRPr/>
            </a:pPr>
            <a:r>
              <a:rPr lang="sv-SE" sz="2800" dirty="0" smtClean="0">
                <a:solidFill>
                  <a:schemeClr val="tx1"/>
                </a:solidFill>
              </a:rPr>
              <a:t>”Sektorsåtgärderna”, inklusive </a:t>
            </a:r>
            <a:r>
              <a:rPr lang="sv-SE" sz="2800" dirty="0">
                <a:solidFill>
                  <a:schemeClr val="tx1"/>
                </a:solidFill>
              </a:rPr>
              <a:t>åtgärder för att </a:t>
            </a:r>
            <a:r>
              <a:rPr lang="sv-SE" sz="2800" dirty="0" smtClean="0">
                <a:solidFill>
                  <a:schemeClr val="tx1"/>
                </a:solidFill>
              </a:rPr>
              <a:t>påverka </a:t>
            </a:r>
            <a:r>
              <a:rPr lang="sv-SE" sz="2800" dirty="0">
                <a:solidFill>
                  <a:schemeClr val="tx1"/>
                </a:solidFill>
              </a:rPr>
              <a:t>transportefterfrågan, dvs </a:t>
            </a:r>
            <a:r>
              <a:rPr lang="sv-SE" sz="2800" dirty="0" smtClean="0">
                <a:solidFill>
                  <a:schemeClr val="tx1"/>
                </a:solidFill>
              </a:rPr>
              <a:t>fyrstegsprincipens steg </a:t>
            </a:r>
            <a:r>
              <a:rPr lang="sv-SE" sz="2800" dirty="0">
                <a:solidFill>
                  <a:schemeClr val="tx1"/>
                </a:solidFill>
              </a:rPr>
              <a:t>1, </a:t>
            </a:r>
            <a:r>
              <a:rPr lang="sv-SE" sz="2800" dirty="0" smtClean="0">
                <a:solidFill>
                  <a:schemeClr val="tx1"/>
                </a:solidFill>
              </a:rPr>
              <a:t>ligger i nationella planen. Medel tilldelade </a:t>
            </a:r>
            <a:r>
              <a:rPr lang="sv-SE" sz="2800" dirty="0">
                <a:solidFill>
                  <a:schemeClr val="tx1"/>
                </a:solidFill>
              </a:rPr>
              <a:t>i den slutliga </a:t>
            </a:r>
            <a:r>
              <a:rPr lang="sv-SE" sz="2800" dirty="0" smtClean="0">
                <a:solidFill>
                  <a:schemeClr val="tx1"/>
                </a:solidFill>
              </a:rPr>
              <a:t>nationella planen för detta: 7, 5 miljarder kronor.</a:t>
            </a:r>
          </a:p>
          <a:p>
            <a:pPr marL="457200" indent="-457200" algn="l" fontAlgn="auto">
              <a:spcAft>
                <a:spcPts val="0"/>
              </a:spcAft>
              <a:buFont typeface="Arial" pitchFamily="34" charset="0"/>
              <a:buChar char="•"/>
              <a:defRPr/>
            </a:pPr>
            <a:r>
              <a:rPr lang="sv-SE" sz="2800" dirty="0" smtClean="0">
                <a:solidFill>
                  <a:schemeClr val="tx1"/>
                </a:solidFill>
              </a:rPr>
              <a:t>Trafikverket hösten 2011: Ska enligt regeringsinstruktion inte längre jobba med </a:t>
            </a:r>
            <a:r>
              <a:rPr lang="sv-SE" sz="2800" dirty="0" err="1" smtClean="0">
                <a:solidFill>
                  <a:schemeClr val="tx1"/>
                </a:solidFill>
              </a:rPr>
              <a:t>sektorsverksamhet</a:t>
            </a:r>
            <a:r>
              <a:rPr lang="sv-SE" sz="2800" dirty="0" smtClean="0">
                <a:solidFill>
                  <a:schemeClr val="tx1"/>
                </a:solidFill>
              </a:rPr>
              <a:t>.</a:t>
            </a:r>
            <a:endParaRPr lang="sv-SE" dirty="0">
              <a:solidFill>
                <a:schemeClr val="tx1"/>
              </a:solidFill>
            </a:endParaRPr>
          </a:p>
          <a:p>
            <a:pPr marL="457200" indent="-457200" algn="l" fontAlgn="auto">
              <a:spcAft>
                <a:spcPts val="0"/>
              </a:spcAft>
              <a:buFontTx/>
              <a:buChar char="•"/>
              <a:defRPr/>
            </a:pPr>
            <a:endParaRPr lang="sv-S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8770"/>
                                        </p:tgtEl>
                                        <p:attrNameLst>
                                          <p:attrName>style.visibility</p:attrName>
                                        </p:attrNameLst>
                                      </p:cBhvr>
                                      <p:to>
                                        <p:strVal val="visible"/>
                                      </p:to>
                                    </p:set>
                                    <p:animEffect transition="in" filter="fade">
                                      <p:cBhvr>
                                        <p:cTn id="7" dur="2000"/>
                                        <p:tgtEl>
                                          <p:spTgt spid="15687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68771">
                                            <p:bg/>
                                          </p:spTgt>
                                        </p:tgtEl>
                                        <p:attrNameLst>
                                          <p:attrName>style.visibility</p:attrName>
                                        </p:attrNameLst>
                                      </p:cBhvr>
                                      <p:to>
                                        <p:strVal val="visible"/>
                                      </p:to>
                                    </p:set>
                                    <p:animEffect transition="in" filter="fade">
                                      <p:cBhvr>
                                        <p:cTn id="12" dur="2000"/>
                                        <p:tgtEl>
                                          <p:spTgt spid="1568771">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8770" grpId="0"/>
      <p:bldP spid="1568771"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68770" name="Rectangle 2"/>
          <p:cNvSpPr>
            <a:spLocks noGrp="1" noChangeArrowheads="1"/>
          </p:cNvSpPr>
          <p:nvPr>
            <p:ph type="ctrTitle"/>
          </p:nvPr>
        </p:nvSpPr>
        <p:spPr>
          <a:xfrm>
            <a:off x="685800" y="246063"/>
            <a:ext cx="7772400" cy="1038225"/>
          </a:xfrm>
        </p:spPr>
        <p:txBody>
          <a:bodyPr/>
          <a:lstStyle/>
          <a:p>
            <a:r>
              <a:rPr lang="sv-SE" sz="4000" smtClean="0"/>
              <a:t>Fyrstegsprincipen</a:t>
            </a:r>
          </a:p>
        </p:txBody>
      </p:sp>
      <p:sp>
        <p:nvSpPr>
          <p:cNvPr id="1568771" name="Rectangle 3"/>
          <p:cNvSpPr>
            <a:spLocks noGrp="1" noChangeArrowheads="1"/>
          </p:cNvSpPr>
          <p:nvPr>
            <p:ph type="subTitle" idx="1"/>
          </p:nvPr>
        </p:nvSpPr>
        <p:spPr>
          <a:xfrm>
            <a:off x="184150" y="1268413"/>
            <a:ext cx="8575675" cy="4537075"/>
          </a:xfrm>
        </p:spPr>
        <p:txBody>
          <a:bodyPr rtlCol="0">
            <a:normAutofit fontScale="55000" lnSpcReduction="20000"/>
          </a:bodyPr>
          <a:lstStyle/>
          <a:p>
            <a:pPr marL="457200" indent="-457200" algn="l" fontAlgn="auto">
              <a:spcAft>
                <a:spcPts val="0"/>
              </a:spcAft>
              <a:buFontTx/>
              <a:buChar char="•"/>
              <a:defRPr/>
            </a:pPr>
            <a:r>
              <a:rPr lang="sv-SE" sz="5100" dirty="0" smtClean="0">
                <a:solidFill>
                  <a:schemeClr val="tx1"/>
                </a:solidFill>
              </a:rPr>
              <a:t>Regioner/län: osäkra på hur Trafikverket </a:t>
            </a:r>
            <a:r>
              <a:rPr lang="sv-SE" sz="5100" dirty="0">
                <a:solidFill>
                  <a:schemeClr val="tx1"/>
                </a:solidFill>
              </a:rPr>
              <a:t>tillämpar </a:t>
            </a:r>
            <a:r>
              <a:rPr lang="sv-SE" sz="5100" dirty="0" smtClean="0">
                <a:solidFill>
                  <a:schemeClr val="tx1"/>
                </a:solidFill>
              </a:rPr>
              <a:t>fyrstegsprincipen.</a:t>
            </a:r>
          </a:p>
          <a:p>
            <a:pPr marL="457200" indent="-457200" algn="l" fontAlgn="auto">
              <a:spcAft>
                <a:spcPts val="0"/>
              </a:spcAft>
              <a:buFontTx/>
              <a:buChar char="•"/>
              <a:defRPr/>
            </a:pPr>
            <a:r>
              <a:rPr lang="sv-SE" sz="5100" dirty="0" smtClean="0">
                <a:solidFill>
                  <a:schemeClr val="tx1"/>
                </a:solidFill>
              </a:rPr>
              <a:t>Regioner/län: Inte mandat ta med steg 1 och steg 2 i länsplanerna, </a:t>
            </a:r>
            <a:r>
              <a:rPr lang="sv-SE" sz="5100" dirty="0">
                <a:solidFill>
                  <a:schemeClr val="tx1"/>
                </a:solidFill>
              </a:rPr>
              <a:t>upplever att de inte kan </a:t>
            </a:r>
            <a:r>
              <a:rPr lang="sv-SE" sz="5100" dirty="0" smtClean="0">
                <a:solidFill>
                  <a:schemeClr val="tx1"/>
                </a:solidFill>
              </a:rPr>
              <a:t>påverka. Det är Trafikverket som prövar detta innan steg 3 och 4 föreslås.</a:t>
            </a:r>
          </a:p>
          <a:p>
            <a:pPr algn="l" fontAlgn="auto">
              <a:spcAft>
                <a:spcPts val="0"/>
              </a:spcAft>
              <a:buFont typeface="Arial" pitchFamily="34" charset="0"/>
              <a:buNone/>
              <a:defRPr/>
            </a:pPr>
            <a:endParaRPr lang="sv-SE" sz="2800" dirty="0" smtClean="0">
              <a:solidFill>
                <a:schemeClr val="tx1"/>
              </a:solidFill>
            </a:endParaRPr>
          </a:p>
          <a:p>
            <a:pPr marL="457200" indent="-457200" algn="l" fontAlgn="auto">
              <a:spcAft>
                <a:spcPts val="0"/>
              </a:spcAft>
              <a:buFontTx/>
              <a:buChar char="•"/>
              <a:defRPr/>
            </a:pPr>
            <a:endParaRPr lang="sv-SE" sz="2800" i="1" dirty="0">
              <a:solidFill>
                <a:schemeClr val="tx1"/>
              </a:solidFill>
            </a:endParaRPr>
          </a:p>
          <a:p>
            <a:pPr algn="l" fontAlgn="auto">
              <a:spcAft>
                <a:spcPts val="0"/>
              </a:spcAft>
              <a:buFont typeface="Arial" pitchFamily="34" charset="0"/>
              <a:buNone/>
              <a:defRPr/>
            </a:pPr>
            <a:r>
              <a:rPr lang="sv-SE" sz="2800" i="1" dirty="0" smtClean="0">
                <a:solidFill>
                  <a:schemeClr val="tx1"/>
                </a:solidFill>
              </a:rPr>
              <a:t>”</a:t>
            </a:r>
            <a:r>
              <a:rPr lang="sv-SE" i="1" dirty="0" smtClean="0">
                <a:solidFill>
                  <a:schemeClr val="tx1"/>
                </a:solidFill>
              </a:rPr>
              <a:t>I </a:t>
            </a:r>
            <a:r>
              <a:rPr lang="sv-SE" i="1" dirty="0">
                <a:solidFill>
                  <a:schemeClr val="tx1"/>
                </a:solidFill>
              </a:rPr>
              <a:t>den regionala systemanalysen lyftes många </a:t>
            </a:r>
            <a:r>
              <a:rPr lang="sv-SE" i="1" dirty="0" smtClean="0">
                <a:solidFill>
                  <a:schemeClr val="tx1"/>
                </a:solidFill>
              </a:rPr>
              <a:t>förslag till </a:t>
            </a:r>
            <a:r>
              <a:rPr lang="sv-SE" i="1" dirty="0">
                <a:solidFill>
                  <a:schemeClr val="tx1"/>
                </a:solidFill>
              </a:rPr>
              <a:t>åtgärder fram som också kan bidra till en </a:t>
            </a:r>
            <a:r>
              <a:rPr lang="sv-SE" i="1" dirty="0" smtClean="0">
                <a:solidFill>
                  <a:schemeClr val="tx1"/>
                </a:solidFill>
              </a:rPr>
              <a:t>hållbar utveckling </a:t>
            </a:r>
            <a:r>
              <a:rPr lang="sv-SE" i="1" dirty="0">
                <a:solidFill>
                  <a:schemeClr val="tx1"/>
                </a:solidFill>
              </a:rPr>
              <a:t>av transportsystemet utan att de </a:t>
            </a:r>
            <a:r>
              <a:rPr lang="sv-SE" i="1" dirty="0" smtClean="0">
                <a:solidFill>
                  <a:schemeClr val="tx1"/>
                </a:solidFill>
              </a:rPr>
              <a:t>medför investeringar </a:t>
            </a:r>
            <a:r>
              <a:rPr lang="sv-SE" i="1" dirty="0">
                <a:solidFill>
                  <a:schemeClr val="tx1"/>
                </a:solidFill>
              </a:rPr>
              <a:t>i nya anläggningar. </a:t>
            </a:r>
            <a:endParaRPr lang="sv-SE" i="1" dirty="0" smtClean="0">
              <a:solidFill>
                <a:schemeClr val="tx1"/>
              </a:solidFill>
            </a:endParaRPr>
          </a:p>
          <a:p>
            <a:pPr algn="l" fontAlgn="auto">
              <a:spcAft>
                <a:spcPts val="0"/>
              </a:spcAft>
              <a:buFont typeface="Arial" pitchFamily="34" charset="0"/>
              <a:buNone/>
              <a:defRPr/>
            </a:pPr>
            <a:r>
              <a:rPr lang="sv-SE" i="1" dirty="0" smtClean="0">
                <a:solidFill>
                  <a:schemeClr val="tx1"/>
                </a:solidFill>
              </a:rPr>
              <a:t>Dessa </a:t>
            </a:r>
            <a:r>
              <a:rPr lang="sv-SE" i="1" dirty="0">
                <a:solidFill>
                  <a:schemeClr val="tx1"/>
                </a:solidFill>
              </a:rPr>
              <a:t>åtgärder, </a:t>
            </a:r>
            <a:r>
              <a:rPr lang="sv-SE" i="1" dirty="0" smtClean="0">
                <a:solidFill>
                  <a:schemeClr val="tx1"/>
                </a:solidFill>
              </a:rPr>
              <a:t>som främst </a:t>
            </a:r>
            <a:r>
              <a:rPr lang="sv-SE" i="1" dirty="0">
                <a:solidFill>
                  <a:schemeClr val="tx1"/>
                </a:solidFill>
              </a:rPr>
              <a:t>är av typen steg 1 och 2 enligt </a:t>
            </a:r>
            <a:r>
              <a:rPr lang="sv-SE" i="1" dirty="0" smtClean="0">
                <a:solidFill>
                  <a:schemeClr val="tx1"/>
                </a:solidFill>
              </a:rPr>
              <a:t>fyrstegsprincipen, ingår </a:t>
            </a:r>
            <a:r>
              <a:rPr lang="sv-SE" i="1" dirty="0">
                <a:solidFill>
                  <a:schemeClr val="tx1"/>
                </a:solidFill>
              </a:rPr>
              <a:t>inte i de åtgärder som </a:t>
            </a:r>
            <a:r>
              <a:rPr lang="sv-SE" i="1" dirty="0" smtClean="0">
                <a:solidFill>
                  <a:schemeClr val="tx1"/>
                </a:solidFill>
              </a:rPr>
              <a:t>infrastrukturplanen enligt </a:t>
            </a:r>
            <a:r>
              <a:rPr lang="sv-SE" i="1" dirty="0">
                <a:solidFill>
                  <a:schemeClr val="tx1"/>
                </a:solidFill>
              </a:rPr>
              <a:t>författning ska </a:t>
            </a:r>
            <a:r>
              <a:rPr lang="sv-SE" i="1" dirty="0" smtClean="0">
                <a:solidFill>
                  <a:schemeClr val="tx1"/>
                </a:solidFill>
              </a:rPr>
              <a:t>omfatta.” </a:t>
            </a:r>
          </a:p>
          <a:p>
            <a:pPr algn="l" fontAlgn="auto">
              <a:spcAft>
                <a:spcPts val="0"/>
              </a:spcAft>
              <a:buFont typeface="Arial" pitchFamily="34" charset="0"/>
              <a:buNone/>
              <a:defRPr/>
            </a:pPr>
            <a:endParaRPr lang="sv-SE" dirty="0">
              <a:solidFill>
                <a:schemeClr val="tx1"/>
              </a:solidFill>
            </a:endParaRPr>
          </a:p>
          <a:p>
            <a:pPr algn="l" fontAlgn="auto">
              <a:spcAft>
                <a:spcPts val="0"/>
              </a:spcAft>
              <a:buFont typeface="Arial" pitchFamily="34" charset="0"/>
              <a:buNone/>
              <a:defRPr/>
            </a:pPr>
            <a:r>
              <a:rPr lang="sv-SE" dirty="0" smtClean="0">
                <a:solidFill>
                  <a:schemeClr val="tx1"/>
                </a:solidFill>
              </a:rPr>
              <a:t>Miljöbedömning av länsplan Västra Götaland, 2009.</a:t>
            </a:r>
            <a:endParaRPr lang="sv-S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8770"/>
                                        </p:tgtEl>
                                        <p:attrNameLst>
                                          <p:attrName>style.visibility</p:attrName>
                                        </p:attrNameLst>
                                      </p:cBhvr>
                                      <p:to>
                                        <p:strVal val="visible"/>
                                      </p:to>
                                    </p:set>
                                    <p:animEffect transition="in" filter="fade">
                                      <p:cBhvr>
                                        <p:cTn id="7" dur="2000"/>
                                        <p:tgtEl>
                                          <p:spTgt spid="15687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68771">
                                            <p:bg/>
                                          </p:spTgt>
                                        </p:tgtEl>
                                        <p:attrNameLst>
                                          <p:attrName>style.visibility</p:attrName>
                                        </p:attrNameLst>
                                      </p:cBhvr>
                                      <p:to>
                                        <p:strVal val="visible"/>
                                      </p:to>
                                    </p:set>
                                    <p:animEffect transition="in" filter="fade">
                                      <p:cBhvr>
                                        <p:cTn id="12" dur="2000"/>
                                        <p:tgtEl>
                                          <p:spTgt spid="1568771">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68771">
                                            <p:txEl>
                                              <p:pRg st="0" end="0"/>
                                            </p:txEl>
                                          </p:spTgt>
                                        </p:tgtEl>
                                        <p:attrNameLst>
                                          <p:attrName>style.visibility</p:attrName>
                                        </p:attrNameLst>
                                      </p:cBhvr>
                                      <p:to>
                                        <p:strVal val="visible"/>
                                      </p:to>
                                    </p:set>
                                    <p:animEffect transition="in" filter="fade">
                                      <p:cBhvr>
                                        <p:cTn id="17" dur="2000"/>
                                        <p:tgtEl>
                                          <p:spTgt spid="156877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68771">
                                            <p:txEl>
                                              <p:pRg st="1" end="1"/>
                                            </p:txEl>
                                          </p:spTgt>
                                        </p:tgtEl>
                                        <p:attrNameLst>
                                          <p:attrName>style.visibility</p:attrName>
                                        </p:attrNameLst>
                                      </p:cBhvr>
                                      <p:to>
                                        <p:strVal val="visible"/>
                                      </p:to>
                                    </p:set>
                                    <p:animEffect transition="in" filter="fade">
                                      <p:cBhvr>
                                        <p:cTn id="22" dur="2000"/>
                                        <p:tgtEl>
                                          <p:spTgt spid="1568771">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68771">
                                            <p:txEl>
                                              <p:pRg st="4" end="4"/>
                                            </p:txEl>
                                          </p:spTgt>
                                        </p:tgtEl>
                                        <p:attrNameLst>
                                          <p:attrName>style.visibility</p:attrName>
                                        </p:attrNameLst>
                                      </p:cBhvr>
                                      <p:to>
                                        <p:strVal val="visible"/>
                                      </p:to>
                                    </p:set>
                                    <p:animEffect transition="in" filter="fade">
                                      <p:cBhvr>
                                        <p:cTn id="27" dur="2000"/>
                                        <p:tgtEl>
                                          <p:spTgt spid="156877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68771">
                                            <p:txEl>
                                              <p:pRg st="5" end="5"/>
                                            </p:txEl>
                                          </p:spTgt>
                                        </p:tgtEl>
                                        <p:attrNameLst>
                                          <p:attrName>style.visibility</p:attrName>
                                        </p:attrNameLst>
                                      </p:cBhvr>
                                      <p:to>
                                        <p:strVal val="visible"/>
                                      </p:to>
                                    </p:set>
                                    <p:animEffect transition="in" filter="fade">
                                      <p:cBhvr>
                                        <p:cTn id="32" dur="2000"/>
                                        <p:tgtEl>
                                          <p:spTgt spid="1568771">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568771">
                                            <p:txEl>
                                              <p:pRg st="7" end="7"/>
                                            </p:txEl>
                                          </p:spTgt>
                                        </p:tgtEl>
                                        <p:attrNameLst>
                                          <p:attrName>style.visibility</p:attrName>
                                        </p:attrNameLst>
                                      </p:cBhvr>
                                      <p:to>
                                        <p:strVal val="visible"/>
                                      </p:to>
                                    </p:set>
                                    <p:animEffect transition="in" filter="fade">
                                      <p:cBhvr>
                                        <p:cTn id="37" dur="2000"/>
                                        <p:tgtEl>
                                          <p:spTgt spid="156877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8770" grpId="0"/>
      <p:bldP spid="1568771" grpId="0" build="p" animBg="1"/>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68770" name="Rectangle 2"/>
          <p:cNvSpPr>
            <a:spLocks noGrp="1" noChangeArrowheads="1"/>
          </p:cNvSpPr>
          <p:nvPr>
            <p:ph type="ctrTitle"/>
          </p:nvPr>
        </p:nvSpPr>
        <p:spPr>
          <a:xfrm>
            <a:off x="323850" y="246063"/>
            <a:ext cx="8496300" cy="1038225"/>
          </a:xfrm>
        </p:spPr>
        <p:txBody>
          <a:bodyPr rtlCol="0">
            <a:normAutofit fontScale="90000"/>
          </a:bodyPr>
          <a:lstStyle/>
          <a:p>
            <a:pPr fontAlgn="auto">
              <a:spcAft>
                <a:spcPts val="0"/>
              </a:spcAft>
              <a:defRPr/>
            </a:pPr>
            <a:r>
              <a:rPr lang="sv-SE" sz="4000" dirty="0" smtClean="0"/>
              <a:t>Okänt hur planerna sammantaget påverkar miljömålen</a:t>
            </a:r>
            <a:endParaRPr lang="sv-SE" sz="4000" dirty="0"/>
          </a:p>
        </p:txBody>
      </p:sp>
      <p:sp>
        <p:nvSpPr>
          <p:cNvPr id="1568771" name="Rectangle 3"/>
          <p:cNvSpPr>
            <a:spLocks noGrp="1" noChangeArrowheads="1"/>
          </p:cNvSpPr>
          <p:nvPr>
            <p:ph type="subTitle" idx="1"/>
          </p:nvPr>
        </p:nvSpPr>
        <p:spPr>
          <a:xfrm>
            <a:off x="184150" y="1484313"/>
            <a:ext cx="8575675" cy="4321175"/>
          </a:xfrm>
        </p:spPr>
        <p:txBody>
          <a:bodyPr rtlCol="0">
            <a:normAutofit/>
          </a:bodyPr>
          <a:lstStyle/>
          <a:p>
            <a:pPr marL="457200" indent="-457200" algn="l" fontAlgn="auto">
              <a:spcAft>
                <a:spcPts val="0"/>
              </a:spcAft>
              <a:buFontTx/>
              <a:buChar char="•"/>
              <a:defRPr/>
            </a:pPr>
            <a:r>
              <a:rPr lang="sv-SE" sz="2800" dirty="0" smtClean="0">
                <a:solidFill>
                  <a:schemeClr val="tx1"/>
                </a:solidFill>
              </a:rPr>
              <a:t>Svårt bedöma infrastrukturplanernas sammanvägda bidrag till måluppfyllelse </a:t>
            </a:r>
            <a:r>
              <a:rPr lang="sv-SE" sz="2800" dirty="0" err="1" smtClean="0">
                <a:solidFill>
                  <a:schemeClr val="tx1"/>
                </a:solidFill>
              </a:rPr>
              <a:t>pga</a:t>
            </a:r>
            <a:r>
              <a:rPr lang="sv-SE" sz="2800" dirty="0" smtClean="0">
                <a:solidFill>
                  <a:schemeClr val="tx1"/>
                </a:solidFill>
              </a:rPr>
              <a:t> EET-scenariot.</a:t>
            </a:r>
          </a:p>
          <a:p>
            <a:pPr marL="457200" indent="-457200" algn="l" fontAlgn="auto">
              <a:spcAft>
                <a:spcPts val="0"/>
              </a:spcAft>
              <a:buFontTx/>
              <a:buChar char="•"/>
              <a:defRPr/>
            </a:pPr>
            <a:r>
              <a:rPr lang="sv-SE" sz="2800" dirty="0" smtClean="0">
                <a:solidFill>
                  <a:schemeClr val="tx1"/>
                </a:solidFill>
              </a:rPr>
              <a:t>Trafikprognoser (och samhällsekonomiska kalkyler) för flera tunga infrastrukturinvesteringar i planerna inte gjorda utifrån korrekta förutsättningar</a:t>
            </a:r>
            <a:endParaRPr lang="sv-SE" sz="2800" dirty="0">
              <a:solidFill>
                <a:schemeClr val="tx1"/>
              </a:solidFill>
            </a:endParaRPr>
          </a:p>
          <a:p>
            <a:pPr marL="457200" indent="-457200" algn="l" fontAlgn="auto">
              <a:spcAft>
                <a:spcPts val="0"/>
              </a:spcAft>
              <a:buFontTx/>
              <a:buChar char="•"/>
              <a:defRPr/>
            </a:pPr>
            <a:r>
              <a:rPr lang="sv-SE" sz="2800" dirty="0" smtClean="0">
                <a:solidFill>
                  <a:schemeClr val="tx1"/>
                </a:solidFill>
              </a:rPr>
              <a:t>T ex Västsvenska paketet: effekter okända – saknas analyser av samlade trafikeffekter.</a:t>
            </a:r>
          </a:p>
          <a:p>
            <a:pPr marL="457200" indent="-457200" algn="l" fontAlgn="auto">
              <a:spcAft>
                <a:spcPts val="0"/>
              </a:spcAft>
              <a:buFontTx/>
              <a:buChar char="•"/>
              <a:defRPr/>
            </a:pPr>
            <a:endParaRPr lang="sv-SE" sz="2800" dirty="0" smtClean="0">
              <a:solidFill>
                <a:schemeClr val="tx1"/>
              </a:solidFill>
            </a:endParaRPr>
          </a:p>
          <a:p>
            <a:pPr marL="457200" indent="-457200" algn="l" fontAlgn="auto">
              <a:spcAft>
                <a:spcPts val="0"/>
              </a:spcAft>
              <a:buFontTx/>
              <a:buChar char="•"/>
              <a:defRPr/>
            </a:pPr>
            <a:endParaRPr lang="sv-SE" sz="2800" dirty="0">
              <a:solidFill>
                <a:schemeClr val="tx1"/>
              </a:solidFill>
            </a:endParaRPr>
          </a:p>
          <a:p>
            <a:pPr marL="457200" indent="-457200" algn="l" fontAlgn="auto">
              <a:spcAft>
                <a:spcPts val="0"/>
              </a:spcAft>
              <a:buFontTx/>
              <a:buChar char="•"/>
              <a:defRPr/>
            </a:pPr>
            <a:endParaRPr lang="sv-SE" dirty="0"/>
          </a:p>
          <a:p>
            <a:pPr marL="457200" indent="-457200" algn="l" fontAlgn="auto">
              <a:spcAft>
                <a:spcPts val="0"/>
              </a:spcAft>
              <a:buFontTx/>
              <a:buChar char="•"/>
              <a:defRPr/>
            </a:pPr>
            <a:endParaRPr lang="sv-S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8770"/>
                                        </p:tgtEl>
                                        <p:attrNameLst>
                                          <p:attrName>style.visibility</p:attrName>
                                        </p:attrNameLst>
                                      </p:cBhvr>
                                      <p:to>
                                        <p:strVal val="visible"/>
                                      </p:to>
                                    </p:set>
                                    <p:animEffect transition="in" filter="fade">
                                      <p:cBhvr>
                                        <p:cTn id="7" dur="2000"/>
                                        <p:tgtEl>
                                          <p:spTgt spid="15687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68771">
                                            <p:bg/>
                                          </p:spTgt>
                                        </p:tgtEl>
                                        <p:attrNameLst>
                                          <p:attrName>style.visibility</p:attrName>
                                        </p:attrNameLst>
                                      </p:cBhvr>
                                      <p:to>
                                        <p:strVal val="visible"/>
                                      </p:to>
                                    </p:set>
                                    <p:animEffect transition="in" filter="fade">
                                      <p:cBhvr>
                                        <p:cTn id="12" dur="2000"/>
                                        <p:tgtEl>
                                          <p:spTgt spid="1568771">
                                            <p:bg/>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68771">
                                            <p:txEl>
                                              <p:pRg st="0" end="0"/>
                                            </p:txEl>
                                          </p:spTgt>
                                        </p:tgtEl>
                                        <p:attrNameLst>
                                          <p:attrName>style.visibility</p:attrName>
                                        </p:attrNameLst>
                                      </p:cBhvr>
                                      <p:to>
                                        <p:strVal val="visible"/>
                                      </p:to>
                                    </p:set>
                                    <p:animEffect transition="in" filter="fade">
                                      <p:cBhvr>
                                        <p:cTn id="17" dur="2000"/>
                                        <p:tgtEl>
                                          <p:spTgt spid="156877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68771">
                                            <p:txEl>
                                              <p:pRg st="1" end="1"/>
                                            </p:txEl>
                                          </p:spTgt>
                                        </p:tgtEl>
                                        <p:attrNameLst>
                                          <p:attrName>style.visibility</p:attrName>
                                        </p:attrNameLst>
                                      </p:cBhvr>
                                      <p:to>
                                        <p:strVal val="visible"/>
                                      </p:to>
                                    </p:set>
                                    <p:animEffect transition="in" filter="fade">
                                      <p:cBhvr>
                                        <p:cTn id="22" dur="2000"/>
                                        <p:tgtEl>
                                          <p:spTgt spid="1568771">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68771">
                                            <p:txEl>
                                              <p:pRg st="2" end="2"/>
                                            </p:txEl>
                                          </p:spTgt>
                                        </p:tgtEl>
                                        <p:attrNameLst>
                                          <p:attrName>style.visibility</p:attrName>
                                        </p:attrNameLst>
                                      </p:cBhvr>
                                      <p:to>
                                        <p:strVal val="visible"/>
                                      </p:to>
                                    </p:set>
                                    <p:animEffect transition="in" filter="fade">
                                      <p:cBhvr>
                                        <p:cTn id="27" dur="2000"/>
                                        <p:tgtEl>
                                          <p:spTgt spid="156877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8770" grpId="0"/>
      <p:bldP spid="1568771" grpId="0" build="p" animBg="1"/>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68770" name="Rectangle 2"/>
          <p:cNvSpPr>
            <a:spLocks noGrp="1" noChangeArrowheads="1"/>
          </p:cNvSpPr>
          <p:nvPr>
            <p:ph type="ctrTitle"/>
          </p:nvPr>
        </p:nvSpPr>
        <p:spPr>
          <a:xfrm>
            <a:off x="323850" y="0"/>
            <a:ext cx="8496300" cy="836613"/>
          </a:xfrm>
        </p:spPr>
        <p:txBody>
          <a:bodyPr/>
          <a:lstStyle/>
          <a:p>
            <a:r>
              <a:rPr lang="sv-SE" sz="4000" smtClean="0"/>
              <a:t>Sammanfattning</a:t>
            </a:r>
          </a:p>
        </p:txBody>
      </p:sp>
      <p:sp>
        <p:nvSpPr>
          <p:cNvPr id="1568771" name="Rectangle 3"/>
          <p:cNvSpPr>
            <a:spLocks noGrp="1" noChangeArrowheads="1"/>
          </p:cNvSpPr>
          <p:nvPr>
            <p:ph type="subTitle" idx="1"/>
          </p:nvPr>
        </p:nvSpPr>
        <p:spPr>
          <a:xfrm>
            <a:off x="184150" y="765175"/>
            <a:ext cx="8575675" cy="5472113"/>
          </a:xfrm>
        </p:spPr>
        <p:txBody>
          <a:bodyPr rtlCol="0">
            <a:normAutofit fontScale="92500"/>
          </a:bodyPr>
          <a:lstStyle/>
          <a:p>
            <a:pPr marL="457200" indent="-457200" algn="l" fontAlgn="auto">
              <a:spcAft>
                <a:spcPts val="0"/>
              </a:spcAft>
              <a:buFont typeface="Arial" pitchFamily="34" charset="0"/>
              <a:buChar char="•"/>
              <a:defRPr/>
            </a:pPr>
            <a:r>
              <a:rPr lang="sv-SE" sz="2600" dirty="0" smtClean="0">
                <a:solidFill>
                  <a:schemeClr val="tx1"/>
                </a:solidFill>
              </a:rPr>
              <a:t>Icke prissatta miljöeffekter väger mycket lätt.</a:t>
            </a:r>
          </a:p>
          <a:p>
            <a:pPr marL="457200" indent="-457200" algn="l" fontAlgn="auto">
              <a:spcAft>
                <a:spcPts val="0"/>
              </a:spcAft>
              <a:buFont typeface="Arial" pitchFamily="34" charset="0"/>
              <a:buChar char="•"/>
              <a:defRPr/>
            </a:pPr>
            <a:r>
              <a:rPr lang="sv-SE" sz="2600" dirty="0" smtClean="0">
                <a:solidFill>
                  <a:schemeClr val="tx1"/>
                </a:solidFill>
              </a:rPr>
              <a:t>I många fall försvinner de ”på vägen”.</a:t>
            </a:r>
          </a:p>
          <a:p>
            <a:pPr marL="457200" indent="-457200" algn="l" fontAlgn="auto">
              <a:spcAft>
                <a:spcPts val="0"/>
              </a:spcAft>
              <a:buFont typeface="Arial" pitchFamily="34" charset="0"/>
              <a:buChar char="•"/>
              <a:defRPr/>
            </a:pPr>
            <a:r>
              <a:rPr lang="sv-SE" sz="2600" dirty="0" smtClean="0">
                <a:solidFill>
                  <a:schemeClr val="tx1"/>
                </a:solidFill>
              </a:rPr>
              <a:t>Stora oklarheter kring ”långsiktigt hållbar” transportförsörjning</a:t>
            </a:r>
          </a:p>
          <a:p>
            <a:pPr marL="457200" indent="-457200" algn="l" fontAlgn="auto">
              <a:spcAft>
                <a:spcPts val="0"/>
              </a:spcAft>
              <a:buFontTx/>
              <a:buChar char="•"/>
              <a:defRPr/>
            </a:pPr>
            <a:r>
              <a:rPr lang="sv-SE" sz="2600" dirty="0" smtClean="0">
                <a:solidFill>
                  <a:schemeClr val="tx1"/>
                </a:solidFill>
              </a:rPr>
              <a:t>Bedömningen av ”långsiktigt hållbar” investering </a:t>
            </a:r>
            <a:r>
              <a:rPr lang="sv-SE" sz="2600" dirty="0">
                <a:solidFill>
                  <a:schemeClr val="tx1"/>
                </a:solidFill>
              </a:rPr>
              <a:t/>
            </a:r>
            <a:br>
              <a:rPr lang="sv-SE" sz="2600" dirty="0">
                <a:solidFill>
                  <a:schemeClr val="tx1"/>
                </a:solidFill>
              </a:rPr>
            </a:br>
            <a:r>
              <a:rPr lang="sv-SE" sz="2600" dirty="0" smtClean="0">
                <a:solidFill>
                  <a:schemeClr val="tx1"/>
                </a:solidFill>
              </a:rPr>
              <a:t>omfattar ofta inte miljöpåverkan</a:t>
            </a:r>
          </a:p>
          <a:p>
            <a:pPr marL="457200" indent="-457200" algn="l" fontAlgn="auto">
              <a:spcAft>
                <a:spcPts val="0"/>
              </a:spcAft>
              <a:buFontTx/>
              <a:buChar char="•"/>
              <a:defRPr/>
            </a:pPr>
            <a:r>
              <a:rPr lang="sv-SE" sz="2600" dirty="0" smtClean="0">
                <a:solidFill>
                  <a:schemeClr val="tx1"/>
                </a:solidFill>
              </a:rPr>
              <a:t>Effekterna på klimatmålet av väginvesteringarna </a:t>
            </a:r>
            <a:br>
              <a:rPr lang="sv-SE" sz="2600" dirty="0" smtClean="0">
                <a:solidFill>
                  <a:schemeClr val="tx1"/>
                </a:solidFill>
              </a:rPr>
            </a:br>
            <a:r>
              <a:rPr lang="sv-SE" sz="2600" dirty="0" smtClean="0">
                <a:solidFill>
                  <a:schemeClr val="tx1"/>
                </a:solidFill>
              </a:rPr>
              <a:t>verkar underskattas</a:t>
            </a:r>
          </a:p>
          <a:p>
            <a:pPr marL="457200" indent="-457200" algn="l" fontAlgn="auto">
              <a:spcAft>
                <a:spcPts val="0"/>
              </a:spcAft>
              <a:buFontTx/>
              <a:buChar char="•"/>
              <a:defRPr/>
            </a:pPr>
            <a:r>
              <a:rPr lang="sv-SE" sz="2600" dirty="0">
                <a:solidFill>
                  <a:schemeClr val="tx1"/>
                </a:solidFill>
              </a:rPr>
              <a:t>Saknas underlag om huruvida planerna och åtgärderna i dem bidrar till miljömål eller </a:t>
            </a:r>
            <a:r>
              <a:rPr lang="sv-SE" sz="2600" dirty="0" smtClean="0">
                <a:solidFill>
                  <a:schemeClr val="tx1"/>
                </a:solidFill>
              </a:rPr>
              <a:t>ej</a:t>
            </a:r>
            <a:endParaRPr lang="sv-SE" sz="2600" dirty="0">
              <a:solidFill>
                <a:schemeClr val="tx1"/>
              </a:solidFill>
            </a:endParaRPr>
          </a:p>
          <a:p>
            <a:pPr marL="457200" indent="-457200" algn="l" fontAlgn="auto">
              <a:spcAft>
                <a:spcPts val="0"/>
              </a:spcAft>
              <a:buFontTx/>
              <a:buChar char="•"/>
              <a:defRPr/>
            </a:pPr>
            <a:r>
              <a:rPr lang="sv-SE" sz="2600" dirty="0">
                <a:solidFill>
                  <a:schemeClr val="tx1"/>
                </a:solidFill>
              </a:rPr>
              <a:t>Är planer respektive åtgärder </a:t>
            </a:r>
            <a:r>
              <a:rPr lang="sv-SE" sz="2600" dirty="0" smtClean="0">
                <a:solidFill>
                  <a:schemeClr val="tx1"/>
                </a:solidFill>
              </a:rPr>
              <a:t>samhällsekonomiskt </a:t>
            </a:r>
            <a:r>
              <a:rPr lang="sv-SE" sz="2600" dirty="0">
                <a:solidFill>
                  <a:schemeClr val="tx1"/>
                </a:solidFill>
              </a:rPr>
              <a:t>effektiva? </a:t>
            </a:r>
            <a:r>
              <a:rPr lang="sv-SE" sz="2600" dirty="0" smtClean="0">
                <a:solidFill>
                  <a:schemeClr val="tx1"/>
                </a:solidFill>
              </a:rPr>
              <a:t>(</a:t>
            </a:r>
            <a:r>
              <a:rPr lang="sv-SE" sz="2600" dirty="0">
                <a:solidFill>
                  <a:schemeClr val="tx1"/>
                </a:solidFill>
              </a:rPr>
              <a:t>24 av 47 ”bundna objekt” har negativ NNK.)</a:t>
            </a:r>
          </a:p>
          <a:p>
            <a:pPr marL="914400" lvl="1" indent="-457200" algn="l" fontAlgn="auto">
              <a:spcAft>
                <a:spcPts val="0"/>
              </a:spcAft>
              <a:buFontTx/>
              <a:buChar char="•"/>
              <a:defRPr/>
            </a:pPr>
            <a:r>
              <a:rPr lang="sv-SE" sz="2400" dirty="0">
                <a:solidFill>
                  <a:schemeClr val="tx1"/>
                </a:solidFill>
              </a:rPr>
              <a:t>Vilka kriterier har gällt?</a:t>
            </a:r>
          </a:p>
          <a:p>
            <a:pPr marL="457200" indent="-457200" algn="l" fontAlgn="auto">
              <a:spcAft>
                <a:spcPts val="0"/>
              </a:spcAft>
              <a:buFontTx/>
              <a:buChar char="•"/>
              <a:defRPr/>
            </a:pPr>
            <a:endParaRPr lang="sv-SE" sz="3000" dirty="0" smtClean="0">
              <a:solidFill>
                <a:schemeClr val="tx1"/>
              </a:solidFill>
            </a:endParaRPr>
          </a:p>
          <a:p>
            <a:pPr marL="457200" indent="-457200" algn="l" fontAlgn="auto">
              <a:spcAft>
                <a:spcPts val="0"/>
              </a:spcAft>
              <a:buFont typeface="Arial" pitchFamily="34" charset="0"/>
              <a:buChar char="•"/>
              <a:defRPr/>
            </a:pPr>
            <a:endParaRPr lang="sv-SE" sz="3000" i="1" dirty="0" smtClean="0">
              <a:solidFill>
                <a:schemeClr val="tx1"/>
              </a:solidFill>
            </a:endParaRPr>
          </a:p>
          <a:p>
            <a:pPr marL="457200" indent="-457200" algn="l" fontAlgn="auto">
              <a:spcAft>
                <a:spcPts val="0"/>
              </a:spcAft>
              <a:buFont typeface="Arial" pitchFamily="34" charset="0"/>
              <a:buChar char="•"/>
              <a:defRPr/>
            </a:pPr>
            <a:endParaRPr lang="sv-SE" i="1" dirty="0">
              <a:solidFill>
                <a:schemeClr val="tx1"/>
              </a:solidFill>
            </a:endParaRPr>
          </a:p>
          <a:p>
            <a:pPr marL="457200" indent="-457200" algn="l" fontAlgn="auto">
              <a:spcAft>
                <a:spcPts val="0"/>
              </a:spcAft>
              <a:buFontTx/>
              <a:buChar char="•"/>
              <a:defRPr/>
            </a:pPr>
            <a:endParaRPr lang="sv-SE" dirty="0"/>
          </a:p>
          <a:p>
            <a:pPr marL="457200" indent="-457200" algn="l" fontAlgn="auto">
              <a:spcAft>
                <a:spcPts val="0"/>
              </a:spcAft>
              <a:buFontTx/>
              <a:buChar char="•"/>
              <a:defRPr/>
            </a:pPr>
            <a:endParaRPr lang="sv-S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8770"/>
                                        </p:tgtEl>
                                        <p:attrNameLst>
                                          <p:attrName>style.visibility</p:attrName>
                                        </p:attrNameLst>
                                      </p:cBhvr>
                                      <p:to>
                                        <p:strVal val="visible"/>
                                      </p:to>
                                    </p:set>
                                    <p:animEffect transition="in" filter="fade">
                                      <p:cBhvr>
                                        <p:cTn id="7" dur="2000"/>
                                        <p:tgtEl>
                                          <p:spTgt spid="15687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68771">
                                            <p:bg/>
                                          </p:spTgt>
                                        </p:tgtEl>
                                        <p:attrNameLst>
                                          <p:attrName>style.visibility</p:attrName>
                                        </p:attrNameLst>
                                      </p:cBhvr>
                                      <p:to>
                                        <p:strVal val="visible"/>
                                      </p:to>
                                    </p:set>
                                    <p:animEffect transition="in" filter="fade">
                                      <p:cBhvr>
                                        <p:cTn id="12" dur="2000"/>
                                        <p:tgtEl>
                                          <p:spTgt spid="1568771">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8770" grpId="0"/>
      <p:bldP spid="1568771" grpId="0" build="p" animBg="1"/>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68770" name="Rectangle 2"/>
          <p:cNvSpPr>
            <a:spLocks noGrp="1" noChangeArrowheads="1"/>
          </p:cNvSpPr>
          <p:nvPr>
            <p:ph type="ctrTitle"/>
          </p:nvPr>
        </p:nvSpPr>
        <p:spPr>
          <a:xfrm>
            <a:off x="323850" y="246063"/>
            <a:ext cx="8496300" cy="1038225"/>
          </a:xfrm>
        </p:spPr>
        <p:txBody>
          <a:bodyPr/>
          <a:lstStyle/>
          <a:p>
            <a:r>
              <a:rPr lang="sv-SE" sz="4000" smtClean="0"/>
              <a:t>Varför?</a:t>
            </a:r>
          </a:p>
        </p:txBody>
      </p:sp>
      <p:sp>
        <p:nvSpPr>
          <p:cNvPr id="1568771" name="Rectangle 3"/>
          <p:cNvSpPr>
            <a:spLocks noGrp="1" noChangeArrowheads="1"/>
          </p:cNvSpPr>
          <p:nvPr>
            <p:ph type="subTitle" idx="1"/>
          </p:nvPr>
        </p:nvSpPr>
        <p:spPr>
          <a:xfrm>
            <a:off x="184150" y="1700213"/>
            <a:ext cx="8575675" cy="4105275"/>
          </a:xfrm>
        </p:spPr>
        <p:txBody>
          <a:bodyPr rtlCol="0">
            <a:normAutofit/>
          </a:bodyPr>
          <a:lstStyle/>
          <a:p>
            <a:pPr fontAlgn="auto">
              <a:spcAft>
                <a:spcPts val="0"/>
              </a:spcAft>
              <a:buFont typeface="Arial" pitchFamily="34" charset="0"/>
              <a:buNone/>
              <a:defRPr/>
            </a:pPr>
            <a:r>
              <a:rPr lang="sv-SE" i="1" dirty="0" smtClean="0">
                <a:solidFill>
                  <a:schemeClr val="tx1"/>
                </a:solidFill>
              </a:rPr>
              <a:t>”Men vi har inte i uppdrag att nå miljömålen, vårt uppdrag är att skapa jobb”.</a:t>
            </a:r>
            <a:endParaRPr lang="sv-SE" i="1" dirty="0">
              <a:solidFill>
                <a:schemeClr val="tx1"/>
              </a:solidFill>
            </a:endParaRPr>
          </a:p>
          <a:p>
            <a:pPr marL="457200" indent="-457200" algn="l" fontAlgn="auto">
              <a:spcAft>
                <a:spcPts val="0"/>
              </a:spcAft>
              <a:buFontTx/>
              <a:buChar char="•"/>
              <a:defRPr/>
            </a:pPr>
            <a:endParaRPr lang="sv-SE" dirty="0" smtClean="0"/>
          </a:p>
          <a:p>
            <a:pPr fontAlgn="auto">
              <a:spcAft>
                <a:spcPts val="0"/>
              </a:spcAft>
              <a:buFont typeface="Arial" pitchFamily="34" charset="0"/>
              <a:buNone/>
              <a:defRPr/>
            </a:pPr>
            <a:r>
              <a:rPr lang="sv-SE" sz="2800" dirty="0" smtClean="0">
                <a:solidFill>
                  <a:schemeClr val="tx1"/>
                </a:solidFill>
              </a:rPr>
              <a:t> Miljödirektör i berörd myndighet</a:t>
            </a:r>
            <a:endParaRPr lang="sv-SE" sz="2800" dirty="0">
              <a:solidFill>
                <a:schemeClr val="tx1"/>
              </a:solidFill>
            </a:endParaRPr>
          </a:p>
          <a:p>
            <a:pPr marL="457200" indent="-457200" algn="l" fontAlgn="auto">
              <a:spcAft>
                <a:spcPts val="0"/>
              </a:spcAft>
              <a:buFontTx/>
              <a:buChar char="•"/>
              <a:defRPr/>
            </a:pPr>
            <a:endParaRPr lang="sv-SE" dirty="0"/>
          </a:p>
        </p:txBody>
      </p:sp>
      <p:pic>
        <p:nvPicPr>
          <p:cNvPr id="81923" name="Picture 2" descr="C:\Documents and Settings\jodi\Lokala inställningar\Temporary Internet Files\Content.IE5\N51Z2CQR\MC900318278[1].wmf"/>
          <p:cNvPicPr>
            <a:picLocks noChangeAspect="1" noChangeArrowheads="1"/>
          </p:cNvPicPr>
          <p:nvPr/>
        </p:nvPicPr>
        <p:blipFill>
          <a:blip r:embed="rId3"/>
          <a:srcRect/>
          <a:stretch>
            <a:fillRect/>
          </a:stretch>
        </p:blipFill>
        <p:spPr bwMode="auto">
          <a:xfrm>
            <a:off x="6372225" y="4508500"/>
            <a:ext cx="1825625" cy="1057275"/>
          </a:xfrm>
          <a:prstGeom prst="rect">
            <a:avLst/>
          </a:prstGeom>
          <a:noFill/>
          <a:ln w="9525">
            <a:noFill/>
            <a:miter lim="800000"/>
            <a:headEnd/>
            <a:tailEnd/>
          </a:ln>
        </p:spPr>
      </p:pic>
      <p:pic>
        <p:nvPicPr>
          <p:cNvPr id="81924" name="Picture 3" descr="C:\Documents and Settings\jodi\Lokala inställningar\Temporary Internet Files\Content.IE5\EYD0ALED\MC900318496[1].wmf"/>
          <p:cNvPicPr>
            <a:picLocks noChangeAspect="1" noChangeArrowheads="1"/>
          </p:cNvPicPr>
          <p:nvPr/>
        </p:nvPicPr>
        <p:blipFill>
          <a:blip r:embed="rId4"/>
          <a:srcRect/>
          <a:stretch>
            <a:fillRect/>
          </a:stretch>
        </p:blipFill>
        <p:spPr bwMode="auto">
          <a:xfrm>
            <a:off x="611188" y="4303713"/>
            <a:ext cx="1895475" cy="12430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8770"/>
                                        </p:tgtEl>
                                        <p:attrNameLst>
                                          <p:attrName>style.visibility</p:attrName>
                                        </p:attrNameLst>
                                      </p:cBhvr>
                                      <p:to>
                                        <p:strVal val="visible"/>
                                      </p:to>
                                    </p:set>
                                    <p:animEffect transition="in" filter="fade">
                                      <p:cBhvr>
                                        <p:cTn id="7" dur="2000"/>
                                        <p:tgtEl>
                                          <p:spTgt spid="15687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68771">
                                            <p:bg/>
                                          </p:spTgt>
                                        </p:tgtEl>
                                        <p:attrNameLst>
                                          <p:attrName>style.visibility</p:attrName>
                                        </p:attrNameLst>
                                      </p:cBhvr>
                                      <p:to>
                                        <p:strVal val="visible"/>
                                      </p:to>
                                    </p:set>
                                    <p:animEffect transition="in" filter="fade">
                                      <p:cBhvr>
                                        <p:cTn id="12" dur="2000"/>
                                        <p:tgtEl>
                                          <p:spTgt spid="1568771">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8770" grpId="0"/>
      <p:bldP spid="1568771" grpId="0" build="p" animBg="1"/>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68770" name="Rectangle 2"/>
          <p:cNvSpPr>
            <a:spLocks noGrp="1" noChangeArrowheads="1"/>
          </p:cNvSpPr>
          <p:nvPr>
            <p:ph type="ctrTitle"/>
          </p:nvPr>
        </p:nvSpPr>
        <p:spPr>
          <a:xfrm>
            <a:off x="323850" y="246063"/>
            <a:ext cx="8496300" cy="1038225"/>
          </a:xfrm>
        </p:spPr>
        <p:txBody>
          <a:bodyPr/>
          <a:lstStyle/>
          <a:p>
            <a:r>
              <a:rPr lang="sv-SE" sz="4000" smtClean="0"/>
              <a:t>Nästa gång – så mycket bättre?</a:t>
            </a:r>
          </a:p>
        </p:txBody>
      </p:sp>
      <p:sp>
        <p:nvSpPr>
          <p:cNvPr id="1568771" name="Rectangle 3"/>
          <p:cNvSpPr>
            <a:spLocks noGrp="1" noChangeArrowheads="1"/>
          </p:cNvSpPr>
          <p:nvPr>
            <p:ph type="subTitle" idx="1"/>
          </p:nvPr>
        </p:nvSpPr>
        <p:spPr>
          <a:xfrm>
            <a:off x="184150" y="1700213"/>
            <a:ext cx="8575675" cy="4105275"/>
          </a:xfrm>
        </p:spPr>
        <p:txBody>
          <a:bodyPr rtlCol="0">
            <a:normAutofit lnSpcReduction="10000"/>
          </a:bodyPr>
          <a:lstStyle/>
          <a:p>
            <a:pPr marL="457200" indent="-457200" algn="l" fontAlgn="auto">
              <a:spcAft>
                <a:spcPts val="0"/>
              </a:spcAft>
              <a:buFontTx/>
              <a:buChar char="•"/>
              <a:defRPr/>
            </a:pPr>
            <a:r>
              <a:rPr lang="sv-SE" sz="2800" dirty="0" smtClean="0">
                <a:solidFill>
                  <a:schemeClr val="tx1"/>
                </a:solidFill>
              </a:rPr>
              <a:t>Miljöbedömningsgrunder från Trafikverket</a:t>
            </a:r>
          </a:p>
          <a:p>
            <a:pPr marL="457200" indent="-457200" algn="l" fontAlgn="auto">
              <a:spcAft>
                <a:spcPts val="0"/>
              </a:spcAft>
              <a:buFontTx/>
              <a:buChar char="•"/>
              <a:defRPr/>
            </a:pPr>
            <a:r>
              <a:rPr lang="sv-SE" sz="2800" dirty="0" smtClean="0">
                <a:solidFill>
                  <a:schemeClr val="tx1"/>
                </a:solidFill>
              </a:rPr>
              <a:t>Utvecklad mall och handledning för samlad effektbedömning från Trafikverket</a:t>
            </a:r>
          </a:p>
          <a:p>
            <a:pPr marL="457200" indent="-457200" algn="l" fontAlgn="auto">
              <a:spcAft>
                <a:spcPts val="0"/>
              </a:spcAft>
              <a:buFontTx/>
              <a:buChar char="•"/>
              <a:defRPr/>
            </a:pPr>
            <a:r>
              <a:rPr lang="sv-SE" sz="2800" dirty="0" smtClean="0">
                <a:solidFill>
                  <a:schemeClr val="tx1"/>
                </a:solidFill>
              </a:rPr>
              <a:t>Fyrstegsprincipen ska finnas med genom ny åtgärdsvalsprocess från Trafikverket</a:t>
            </a:r>
          </a:p>
          <a:p>
            <a:pPr marL="914400" lvl="1" indent="-457200" algn="l" fontAlgn="auto">
              <a:spcAft>
                <a:spcPts val="0"/>
              </a:spcAft>
              <a:buFontTx/>
              <a:buChar char="•"/>
              <a:defRPr/>
            </a:pPr>
            <a:r>
              <a:rPr lang="sv-SE" sz="2400" dirty="0" smtClean="0">
                <a:solidFill>
                  <a:schemeClr val="tx1"/>
                </a:solidFill>
              </a:rPr>
              <a:t>Kan tydliggöra ’varför’ åtgärderna väljs ut.</a:t>
            </a:r>
          </a:p>
          <a:p>
            <a:pPr marL="914400" lvl="1" indent="-457200" algn="l" fontAlgn="auto">
              <a:spcAft>
                <a:spcPts val="0"/>
              </a:spcAft>
              <a:buFontTx/>
              <a:buChar char="•"/>
              <a:defRPr/>
            </a:pPr>
            <a:r>
              <a:rPr lang="sv-SE" sz="2400" dirty="0" smtClean="0">
                <a:solidFill>
                  <a:schemeClr val="tx1"/>
                </a:solidFill>
              </a:rPr>
              <a:t>Incitament för steg 1 och steg 2 – vem driver när ”Trafikverket inte </a:t>
            </a:r>
            <a:r>
              <a:rPr lang="sv-SE" sz="2400" dirty="0">
                <a:solidFill>
                  <a:schemeClr val="tx1"/>
                </a:solidFill>
              </a:rPr>
              <a:t>är huvudman </a:t>
            </a:r>
            <a:r>
              <a:rPr lang="sv-SE" sz="2400" dirty="0" smtClean="0">
                <a:solidFill>
                  <a:schemeClr val="tx1"/>
                </a:solidFill>
              </a:rPr>
              <a:t>för dessa åtgärder”?</a:t>
            </a:r>
          </a:p>
          <a:p>
            <a:pPr marL="1371600" lvl="2" indent="-457200" algn="l" fontAlgn="auto">
              <a:spcAft>
                <a:spcPts val="0"/>
              </a:spcAft>
              <a:buFontTx/>
              <a:buChar char="•"/>
              <a:defRPr/>
            </a:pPr>
            <a:r>
              <a:rPr lang="sv-SE" sz="2000" dirty="0" err="1" smtClean="0">
                <a:solidFill>
                  <a:schemeClr val="tx1"/>
                </a:solidFill>
              </a:rPr>
              <a:t>Trafiksnålare</a:t>
            </a:r>
            <a:r>
              <a:rPr lang="sv-SE" sz="2000" dirty="0" smtClean="0">
                <a:solidFill>
                  <a:schemeClr val="tx1"/>
                </a:solidFill>
              </a:rPr>
              <a:t> samhällsplanering vs statliga medel för infrastruktur</a:t>
            </a:r>
            <a:endParaRPr lang="sv-SE" sz="2000" dirty="0">
              <a:solidFill>
                <a:schemeClr val="tx1"/>
              </a:solidFill>
            </a:endParaRPr>
          </a:p>
          <a:p>
            <a:pPr marL="457200" indent="-457200" algn="l" fontAlgn="auto">
              <a:spcAft>
                <a:spcPts val="0"/>
              </a:spcAft>
              <a:buFontTx/>
              <a:buChar char="•"/>
              <a:defRPr/>
            </a:pPr>
            <a:endParaRPr lang="sv-SE" dirty="0"/>
          </a:p>
          <a:p>
            <a:pPr marL="457200" indent="-457200" algn="l" fontAlgn="auto">
              <a:spcAft>
                <a:spcPts val="0"/>
              </a:spcAft>
              <a:buFontTx/>
              <a:buChar char="•"/>
              <a:defRPr/>
            </a:pPr>
            <a:endParaRPr lang="sv-S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8770"/>
                                        </p:tgtEl>
                                        <p:attrNameLst>
                                          <p:attrName>style.visibility</p:attrName>
                                        </p:attrNameLst>
                                      </p:cBhvr>
                                      <p:to>
                                        <p:strVal val="visible"/>
                                      </p:to>
                                    </p:set>
                                    <p:animEffect transition="in" filter="fade">
                                      <p:cBhvr>
                                        <p:cTn id="7" dur="2000"/>
                                        <p:tgtEl>
                                          <p:spTgt spid="15687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68771">
                                            <p:bg/>
                                          </p:spTgt>
                                        </p:tgtEl>
                                        <p:attrNameLst>
                                          <p:attrName>style.visibility</p:attrName>
                                        </p:attrNameLst>
                                      </p:cBhvr>
                                      <p:to>
                                        <p:strVal val="visible"/>
                                      </p:to>
                                    </p:set>
                                    <p:animEffect transition="in" filter="fade">
                                      <p:cBhvr>
                                        <p:cTn id="12" dur="2000"/>
                                        <p:tgtEl>
                                          <p:spTgt spid="1568771">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68771">
                                            <p:txEl>
                                              <p:pRg st="0" end="0"/>
                                            </p:txEl>
                                          </p:spTgt>
                                        </p:tgtEl>
                                        <p:attrNameLst>
                                          <p:attrName>style.visibility</p:attrName>
                                        </p:attrNameLst>
                                      </p:cBhvr>
                                      <p:to>
                                        <p:strVal val="visible"/>
                                      </p:to>
                                    </p:set>
                                    <p:animEffect transition="in" filter="fade">
                                      <p:cBhvr>
                                        <p:cTn id="17" dur="2000"/>
                                        <p:tgtEl>
                                          <p:spTgt spid="156877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68771">
                                            <p:txEl>
                                              <p:pRg st="1" end="1"/>
                                            </p:txEl>
                                          </p:spTgt>
                                        </p:tgtEl>
                                        <p:attrNameLst>
                                          <p:attrName>style.visibility</p:attrName>
                                        </p:attrNameLst>
                                      </p:cBhvr>
                                      <p:to>
                                        <p:strVal val="visible"/>
                                      </p:to>
                                    </p:set>
                                    <p:animEffect transition="in" filter="fade">
                                      <p:cBhvr>
                                        <p:cTn id="22" dur="2000"/>
                                        <p:tgtEl>
                                          <p:spTgt spid="1568771">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68771">
                                            <p:txEl>
                                              <p:pRg st="2" end="2"/>
                                            </p:txEl>
                                          </p:spTgt>
                                        </p:tgtEl>
                                        <p:attrNameLst>
                                          <p:attrName>style.visibility</p:attrName>
                                        </p:attrNameLst>
                                      </p:cBhvr>
                                      <p:to>
                                        <p:strVal val="visible"/>
                                      </p:to>
                                    </p:set>
                                    <p:animEffect transition="in" filter="fade">
                                      <p:cBhvr>
                                        <p:cTn id="27" dur="2000"/>
                                        <p:tgtEl>
                                          <p:spTgt spid="1568771">
                                            <p:txEl>
                                              <p:pRg st="2" end="2"/>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568771">
                                            <p:txEl>
                                              <p:pRg st="3" end="3"/>
                                            </p:txEl>
                                          </p:spTgt>
                                        </p:tgtEl>
                                        <p:attrNameLst>
                                          <p:attrName>style.visibility</p:attrName>
                                        </p:attrNameLst>
                                      </p:cBhvr>
                                      <p:to>
                                        <p:strVal val="visible"/>
                                      </p:to>
                                    </p:set>
                                    <p:animEffect transition="in" filter="fade">
                                      <p:cBhvr>
                                        <p:cTn id="30" dur="2000"/>
                                        <p:tgtEl>
                                          <p:spTgt spid="1568771">
                                            <p:txEl>
                                              <p:pRg st="3" end="3"/>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568771">
                                            <p:txEl>
                                              <p:pRg st="4" end="4"/>
                                            </p:txEl>
                                          </p:spTgt>
                                        </p:tgtEl>
                                        <p:attrNameLst>
                                          <p:attrName>style.visibility</p:attrName>
                                        </p:attrNameLst>
                                      </p:cBhvr>
                                      <p:to>
                                        <p:strVal val="visible"/>
                                      </p:to>
                                    </p:set>
                                    <p:animEffect transition="in" filter="fade">
                                      <p:cBhvr>
                                        <p:cTn id="33" dur="2000"/>
                                        <p:tgtEl>
                                          <p:spTgt spid="1568771">
                                            <p:txEl>
                                              <p:pRg st="4" end="4"/>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568771">
                                            <p:txEl>
                                              <p:pRg st="5" end="5"/>
                                            </p:txEl>
                                          </p:spTgt>
                                        </p:tgtEl>
                                        <p:attrNameLst>
                                          <p:attrName>style.visibility</p:attrName>
                                        </p:attrNameLst>
                                      </p:cBhvr>
                                      <p:to>
                                        <p:strVal val="visible"/>
                                      </p:to>
                                    </p:set>
                                    <p:animEffect transition="in" filter="fade">
                                      <p:cBhvr>
                                        <p:cTn id="36" dur="2000"/>
                                        <p:tgtEl>
                                          <p:spTgt spid="15687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8770" grpId="0"/>
      <p:bldP spid="1568771"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68770" name="Rectangle 2"/>
          <p:cNvSpPr>
            <a:spLocks noGrp="1" noChangeArrowheads="1"/>
          </p:cNvSpPr>
          <p:nvPr>
            <p:ph type="ctrTitle"/>
          </p:nvPr>
        </p:nvSpPr>
        <p:spPr>
          <a:xfrm>
            <a:off x="323850" y="246063"/>
            <a:ext cx="8496300" cy="1038225"/>
          </a:xfrm>
        </p:spPr>
        <p:txBody>
          <a:bodyPr/>
          <a:lstStyle/>
          <a:p>
            <a:r>
              <a:rPr lang="sv-SE" sz="4000" smtClean="0"/>
              <a:t>Dessutom behövs…</a:t>
            </a:r>
          </a:p>
        </p:txBody>
      </p:sp>
      <p:sp>
        <p:nvSpPr>
          <p:cNvPr id="1568771" name="Rectangle 3"/>
          <p:cNvSpPr>
            <a:spLocks noGrp="1" noChangeArrowheads="1"/>
          </p:cNvSpPr>
          <p:nvPr>
            <p:ph type="subTitle" idx="1"/>
          </p:nvPr>
        </p:nvSpPr>
        <p:spPr>
          <a:xfrm>
            <a:off x="184150" y="1700213"/>
            <a:ext cx="8575675" cy="4105275"/>
          </a:xfrm>
        </p:spPr>
        <p:txBody>
          <a:bodyPr rtlCol="0">
            <a:normAutofit lnSpcReduction="10000"/>
          </a:bodyPr>
          <a:lstStyle/>
          <a:p>
            <a:pPr marL="457200" indent="-457200" algn="l" fontAlgn="auto">
              <a:spcAft>
                <a:spcPts val="0"/>
              </a:spcAft>
              <a:buFont typeface="Arial" pitchFamily="34" charset="0"/>
              <a:buChar char="•"/>
              <a:defRPr/>
            </a:pPr>
            <a:r>
              <a:rPr lang="sv-SE" sz="2800" dirty="0" smtClean="0">
                <a:solidFill>
                  <a:schemeClr val="tx1"/>
                </a:solidFill>
              </a:rPr>
              <a:t>Kompetens hos de som fyller i mallar och gör bedömningar.</a:t>
            </a:r>
          </a:p>
          <a:p>
            <a:pPr algn="l" fontAlgn="auto">
              <a:spcAft>
                <a:spcPts val="0"/>
              </a:spcAft>
              <a:buFont typeface="Arial" pitchFamily="34" charset="0"/>
              <a:buNone/>
              <a:defRPr/>
            </a:pPr>
            <a:r>
              <a:rPr lang="sv-SE" sz="2800" dirty="0" smtClean="0">
                <a:solidFill>
                  <a:schemeClr val="tx1"/>
                </a:solidFill>
              </a:rPr>
              <a:t>-&gt; Stort utbildningsbehov.</a:t>
            </a:r>
            <a:br>
              <a:rPr lang="sv-SE" sz="2800" dirty="0" smtClean="0">
                <a:solidFill>
                  <a:schemeClr val="tx1"/>
                </a:solidFill>
              </a:rPr>
            </a:br>
            <a:endParaRPr lang="sv-SE" sz="2800" dirty="0" smtClean="0">
              <a:solidFill>
                <a:schemeClr val="tx1"/>
              </a:solidFill>
            </a:endParaRPr>
          </a:p>
          <a:p>
            <a:pPr marL="457200" indent="-457200" algn="l" fontAlgn="auto">
              <a:spcAft>
                <a:spcPts val="0"/>
              </a:spcAft>
              <a:buFont typeface="Arial" pitchFamily="34" charset="0"/>
              <a:buChar char="•"/>
              <a:defRPr/>
            </a:pPr>
            <a:r>
              <a:rPr lang="sv-SE" sz="2800" dirty="0" smtClean="0">
                <a:solidFill>
                  <a:schemeClr val="tx1"/>
                </a:solidFill>
              </a:rPr>
              <a:t>Ökade resurser i form av tid </a:t>
            </a:r>
          </a:p>
          <a:p>
            <a:pPr algn="l" fontAlgn="auto">
              <a:spcAft>
                <a:spcPts val="0"/>
              </a:spcAft>
              <a:buFont typeface="Arial" pitchFamily="34" charset="0"/>
              <a:buNone/>
              <a:defRPr/>
            </a:pPr>
            <a:r>
              <a:rPr lang="sv-SE" sz="2800" dirty="0" smtClean="0">
                <a:solidFill>
                  <a:schemeClr val="tx1"/>
                </a:solidFill>
              </a:rPr>
              <a:t>-&gt; Framförhållning</a:t>
            </a:r>
          </a:p>
          <a:p>
            <a:pPr algn="l" fontAlgn="auto">
              <a:spcAft>
                <a:spcPts val="0"/>
              </a:spcAft>
              <a:buFont typeface="Arial" pitchFamily="34" charset="0"/>
              <a:buNone/>
              <a:defRPr/>
            </a:pPr>
            <a:endParaRPr lang="sv-SE" sz="2800" dirty="0" smtClean="0">
              <a:solidFill>
                <a:schemeClr val="tx1"/>
              </a:solidFill>
            </a:endParaRPr>
          </a:p>
          <a:p>
            <a:pPr marL="457200" indent="-457200" algn="l" fontAlgn="auto">
              <a:spcAft>
                <a:spcPts val="0"/>
              </a:spcAft>
              <a:buFont typeface="Arial" pitchFamily="34" charset="0"/>
              <a:buChar char="•"/>
              <a:defRPr/>
            </a:pPr>
            <a:r>
              <a:rPr lang="sv-SE" sz="2800" dirty="0" smtClean="0">
                <a:solidFill>
                  <a:schemeClr val="tx1"/>
                </a:solidFill>
              </a:rPr>
              <a:t>Försöka ta ett grepp </a:t>
            </a:r>
            <a:r>
              <a:rPr lang="sv-SE" sz="2800" dirty="0">
                <a:solidFill>
                  <a:schemeClr val="tx1"/>
                </a:solidFill>
              </a:rPr>
              <a:t>om långsiktigt hållbar utveckling, bortom </a:t>
            </a:r>
            <a:r>
              <a:rPr lang="sv-SE" sz="2800" dirty="0" smtClean="0">
                <a:solidFill>
                  <a:schemeClr val="tx1"/>
                </a:solidFill>
              </a:rPr>
              <a:t>restidsvinster </a:t>
            </a:r>
            <a:endParaRPr lang="sv-SE" sz="2800" dirty="0">
              <a:solidFill>
                <a:schemeClr val="tx1"/>
              </a:solidFill>
            </a:endParaRPr>
          </a:p>
          <a:p>
            <a:pPr algn="l" fontAlgn="auto">
              <a:spcAft>
                <a:spcPts val="0"/>
              </a:spcAft>
              <a:buFont typeface="Arial" pitchFamily="34" charset="0"/>
              <a:buNone/>
              <a:defRPr/>
            </a:pPr>
            <a:endParaRPr lang="sv-SE" sz="2800" dirty="0" smtClean="0">
              <a:solidFill>
                <a:schemeClr val="tx1"/>
              </a:solidFill>
            </a:endParaRPr>
          </a:p>
          <a:p>
            <a:pPr algn="l" fontAlgn="auto">
              <a:spcAft>
                <a:spcPts val="0"/>
              </a:spcAft>
              <a:buFont typeface="Arial" pitchFamily="34" charset="0"/>
              <a:buNone/>
              <a:defRPr/>
            </a:pPr>
            <a:endParaRPr lang="sv-SE" dirty="0"/>
          </a:p>
          <a:p>
            <a:pPr marL="457200" indent="-457200" algn="l" fontAlgn="auto">
              <a:spcAft>
                <a:spcPts val="0"/>
              </a:spcAft>
              <a:buFontTx/>
              <a:buChar char="•"/>
              <a:defRPr/>
            </a:pPr>
            <a:endParaRPr lang="sv-S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8770"/>
                                        </p:tgtEl>
                                        <p:attrNameLst>
                                          <p:attrName>style.visibility</p:attrName>
                                        </p:attrNameLst>
                                      </p:cBhvr>
                                      <p:to>
                                        <p:strVal val="visible"/>
                                      </p:to>
                                    </p:set>
                                    <p:animEffect transition="in" filter="fade">
                                      <p:cBhvr>
                                        <p:cTn id="7" dur="2000"/>
                                        <p:tgtEl>
                                          <p:spTgt spid="15687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68771">
                                            <p:bg/>
                                          </p:spTgt>
                                        </p:tgtEl>
                                        <p:attrNameLst>
                                          <p:attrName>style.visibility</p:attrName>
                                        </p:attrNameLst>
                                      </p:cBhvr>
                                      <p:to>
                                        <p:strVal val="visible"/>
                                      </p:to>
                                    </p:set>
                                    <p:animEffect transition="in" filter="fade">
                                      <p:cBhvr>
                                        <p:cTn id="12" dur="2000"/>
                                        <p:tgtEl>
                                          <p:spTgt spid="1568771">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568771">
                                            <p:txEl>
                                              <p:pRg st="0" end="0"/>
                                            </p:txEl>
                                          </p:spTgt>
                                        </p:tgtEl>
                                        <p:attrNameLst>
                                          <p:attrName>style.visibility</p:attrName>
                                        </p:attrNameLst>
                                      </p:cBhvr>
                                      <p:to>
                                        <p:strVal val="visible"/>
                                      </p:to>
                                    </p:set>
                                    <p:animEffect transition="in" filter="fade">
                                      <p:cBhvr>
                                        <p:cTn id="17" dur="2000"/>
                                        <p:tgtEl>
                                          <p:spTgt spid="1568771">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568771">
                                            <p:txEl>
                                              <p:pRg st="1" end="1"/>
                                            </p:txEl>
                                          </p:spTgt>
                                        </p:tgtEl>
                                        <p:attrNameLst>
                                          <p:attrName>style.visibility</p:attrName>
                                        </p:attrNameLst>
                                      </p:cBhvr>
                                      <p:to>
                                        <p:strVal val="visible"/>
                                      </p:to>
                                    </p:set>
                                    <p:animEffect transition="in" filter="fade">
                                      <p:cBhvr>
                                        <p:cTn id="22" dur="2000"/>
                                        <p:tgtEl>
                                          <p:spTgt spid="1568771">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68771">
                                            <p:txEl>
                                              <p:pRg st="2" end="2"/>
                                            </p:txEl>
                                          </p:spTgt>
                                        </p:tgtEl>
                                        <p:attrNameLst>
                                          <p:attrName>style.visibility</p:attrName>
                                        </p:attrNameLst>
                                      </p:cBhvr>
                                      <p:to>
                                        <p:strVal val="visible"/>
                                      </p:to>
                                    </p:set>
                                    <p:animEffect transition="in" filter="fade">
                                      <p:cBhvr>
                                        <p:cTn id="27" dur="2000"/>
                                        <p:tgtEl>
                                          <p:spTgt spid="1568771">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568771">
                                            <p:txEl>
                                              <p:pRg st="3" end="3"/>
                                            </p:txEl>
                                          </p:spTgt>
                                        </p:tgtEl>
                                        <p:attrNameLst>
                                          <p:attrName>style.visibility</p:attrName>
                                        </p:attrNameLst>
                                      </p:cBhvr>
                                      <p:to>
                                        <p:strVal val="visible"/>
                                      </p:to>
                                    </p:set>
                                    <p:animEffect transition="in" filter="fade">
                                      <p:cBhvr>
                                        <p:cTn id="32" dur="2000"/>
                                        <p:tgtEl>
                                          <p:spTgt spid="1568771">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568771">
                                            <p:txEl>
                                              <p:pRg st="5" end="5"/>
                                            </p:txEl>
                                          </p:spTgt>
                                        </p:tgtEl>
                                        <p:attrNameLst>
                                          <p:attrName>style.visibility</p:attrName>
                                        </p:attrNameLst>
                                      </p:cBhvr>
                                      <p:to>
                                        <p:strVal val="visible"/>
                                      </p:to>
                                    </p:set>
                                    <p:animEffect transition="in" filter="fade">
                                      <p:cBhvr>
                                        <p:cTn id="37" dur="2000"/>
                                        <p:tgtEl>
                                          <p:spTgt spid="156877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8770" grpId="0"/>
      <p:bldP spid="1568771"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68770" name="Rectangle 2"/>
          <p:cNvSpPr>
            <a:spLocks noGrp="1" noChangeArrowheads="1"/>
          </p:cNvSpPr>
          <p:nvPr>
            <p:ph type="ctrTitle"/>
          </p:nvPr>
        </p:nvSpPr>
        <p:spPr>
          <a:xfrm>
            <a:off x="323850" y="246063"/>
            <a:ext cx="8496300" cy="1038225"/>
          </a:xfrm>
        </p:spPr>
        <p:txBody>
          <a:bodyPr/>
          <a:lstStyle/>
          <a:p>
            <a:r>
              <a:rPr lang="sv-SE" sz="4000" smtClean="0"/>
              <a:t>…men viktigast är</a:t>
            </a:r>
          </a:p>
        </p:txBody>
      </p:sp>
      <p:sp>
        <p:nvSpPr>
          <p:cNvPr id="1568771" name="Rectangle 3"/>
          <p:cNvSpPr>
            <a:spLocks noGrp="1" noChangeArrowheads="1"/>
          </p:cNvSpPr>
          <p:nvPr>
            <p:ph type="subTitle" idx="1"/>
          </p:nvPr>
        </p:nvSpPr>
        <p:spPr>
          <a:xfrm>
            <a:off x="184150" y="1700213"/>
            <a:ext cx="8575675" cy="4105275"/>
          </a:xfrm>
        </p:spPr>
        <p:txBody>
          <a:bodyPr rtlCol="0">
            <a:normAutofit/>
          </a:bodyPr>
          <a:lstStyle/>
          <a:p>
            <a:pPr marL="457200" indent="-457200" algn="l" fontAlgn="auto">
              <a:spcAft>
                <a:spcPts val="0"/>
              </a:spcAft>
              <a:buFont typeface="Arial" pitchFamily="34" charset="0"/>
              <a:buChar char="•"/>
              <a:defRPr/>
            </a:pPr>
            <a:r>
              <a:rPr lang="sv-SE" sz="2800" b="1" dirty="0" smtClean="0">
                <a:solidFill>
                  <a:srgbClr val="7030A0"/>
                </a:solidFill>
              </a:rPr>
              <a:t>Förankring </a:t>
            </a:r>
            <a:r>
              <a:rPr lang="sv-SE" sz="2800" dirty="0" smtClean="0">
                <a:solidFill>
                  <a:schemeClr val="tx1"/>
                </a:solidFill>
              </a:rPr>
              <a:t>i organisationerna </a:t>
            </a:r>
          </a:p>
          <a:p>
            <a:pPr marL="914400" lvl="1" indent="-457200" algn="l" fontAlgn="auto">
              <a:spcAft>
                <a:spcPts val="0"/>
              </a:spcAft>
              <a:buFont typeface="Arial" pitchFamily="34" charset="0"/>
              <a:buChar char="•"/>
              <a:defRPr/>
            </a:pPr>
            <a:r>
              <a:rPr lang="sv-SE" sz="2400" dirty="0">
                <a:solidFill>
                  <a:schemeClr val="tx1"/>
                </a:solidFill>
              </a:rPr>
              <a:t>b</a:t>
            </a:r>
            <a:r>
              <a:rPr lang="sv-SE" sz="2400" dirty="0" smtClean="0">
                <a:solidFill>
                  <a:schemeClr val="tx1"/>
                </a:solidFill>
              </a:rPr>
              <a:t>ehövs</a:t>
            </a:r>
            <a:r>
              <a:rPr lang="sv-SE" sz="2400" b="1" dirty="0" smtClean="0">
                <a:solidFill>
                  <a:srgbClr val="7030A0"/>
                </a:solidFill>
              </a:rPr>
              <a:t> tydlig </a:t>
            </a:r>
            <a:r>
              <a:rPr lang="sv-SE" sz="2400" b="1" dirty="0">
                <a:solidFill>
                  <a:srgbClr val="7030A0"/>
                </a:solidFill>
              </a:rPr>
              <a:t>markering</a:t>
            </a:r>
            <a:r>
              <a:rPr lang="sv-SE" sz="2400" dirty="0">
                <a:solidFill>
                  <a:schemeClr val="tx1"/>
                </a:solidFill>
              </a:rPr>
              <a:t> </a:t>
            </a:r>
            <a:r>
              <a:rPr lang="sv-SE" sz="2400" dirty="0" smtClean="0">
                <a:solidFill>
                  <a:schemeClr val="tx1"/>
                </a:solidFill>
              </a:rPr>
              <a:t>från </a:t>
            </a:r>
            <a:r>
              <a:rPr lang="sv-SE" sz="2400" b="1" dirty="0" smtClean="0">
                <a:solidFill>
                  <a:srgbClr val="7030A0"/>
                </a:solidFill>
              </a:rPr>
              <a:t>högsta ledning </a:t>
            </a:r>
            <a:r>
              <a:rPr lang="sv-SE" sz="2400" dirty="0" smtClean="0">
                <a:solidFill>
                  <a:schemeClr val="tx1"/>
                </a:solidFill>
              </a:rPr>
              <a:t>att </a:t>
            </a:r>
            <a:r>
              <a:rPr lang="sv-SE" sz="2400" dirty="0">
                <a:solidFill>
                  <a:schemeClr val="tx1"/>
                </a:solidFill>
              </a:rPr>
              <a:t>miljömålen </a:t>
            </a:r>
            <a:r>
              <a:rPr lang="sv-SE" sz="2400" dirty="0" smtClean="0">
                <a:solidFill>
                  <a:schemeClr val="tx1"/>
                </a:solidFill>
              </a:rPr>
              <a:t>verkligen är viktiga att beakta i planering av transportsystemet.</a:t>
            </a:r>
            <a:endParaRPr lang="sv-SE" sz="2400" dirty="0">
              <a:solidFill>
                <a:schemeClr val="tx1"/>
              </a:solidFill>
            </a:endParaRPr>
          </a:p>
          <a:p>
            <a:pPr marL="457200" indent="-457200" algn="l" fontAlgn="auto">
              <a:spcAft>
                <a:spcPts val="0"/>
              </a:spcAft>
              <a:buFont typeface="Arial" pitchFamily="34" charset="0"/>
              <a:buChar char="•"/>
              <a:defRPr/>
            </a:pPr>
            <a:r>
              <a:rPr lang="sv-SE" sz="2800" dirty="0" smtClean="0">
                <a:solidFill>
                  <a:schemeClr val="tx1"/>
                </a:solidFill>
              </a:rPr>
              <a:t>Tydliggöra miljöeffekter </a:t>
            </a:r>
            <a:r>
              <a:rPr lang="sv-SE" sz="2800" dirty="0">
                <a:solidFill>
                  <a:schemeClr val="tx1"/>
                </a:solidFill>
              </a:rPr>
              <a:t>i beslutsunderlagen.</a:t>
            </a:r>
          </a:p>
          <a:p>
            <a:pPr marL="457200" indent="-457200" algn="l" fontAlgn="auto">
              <a:spcAft>
                <a:spcPts val="0"/>
              </a:spcAft>
              <a:buFont typeface="Arial" pitchFamily="34" charset="0"/>
              <a:buChar char="•"/>
              <a:defRPr/>
            </a:pPr>
            <a:r>
              <a:rPr lang="sv-SE" sz="2800" dirty="0">
                <a:solidFill>
                  <a:schemeClr val="tx1"/>
                </a:solidFill>
              </a:rPr>
              <a:t>Tydliggöra </a:t>
            </a:r>
            <a:r>
              <a:rPr lang="sv-SE" sz="2800" dirty="0" err="1">
                <a:solidFill>
                  <a:schemeClr val="tx1"/>
                </a:solidFill>
              </a:rPr>
              <a:t>ev</a:t>
            </a:r>
            <a:r>
              <a:rPr lang="sv-SE" sz="2800" dirty="0">
                <a:solidFill>
                  <a:schemeClr val="tx1"/>
                </a:solidFill>
              </a:rPr>
              <a:t> målkonflikter, inte maskera dem</a:t>
            </a:r>
            <a:r>
              <a:rPr lang="sv-SE" sz="2800" dirty="0" smtClean="0">
                <a:solidFill>
                  <a:schemeClr val="tx1"/>
                </a:solidFill>
              </a:rPr>
              <a:t>.</a:t>
            </a:r>
          </a:p>
          <a:p>
            <a:pPr marL="457200" indent="-457200" algn="l" fontAlgn="auto">
              <a:spcAft>
                <a:spcPts val="0"/>
              </a:spcAft>
              <a:buFont typeface="Arial" pitchFamily="34" charset="0"/>
              <a:buChar char="•"/>
              <a:defRPr/>
            </a:pPr>
            <a:r>
              <a:rPr lang="sv-SE" sz="2800" dirty="0" smtClean="0">
                <a:solidFill>
                  <a:schemeClr val="tx1"/>
                </a:solidFill>
              </a:rPr>
              <a:t>(= Undvik </a:t>
            </a:r>
            <a:r>
              <a:rPr lang="sv-SE" sz="2800" dirty="0">
                <a:solidFill>
                  <a:schemeClr val="tx1"/>
                </a:solidFill>
              </a:rPr>
              <a:t>”sammanvägda </a:t>
            </a:r>
            <a:r>
              <a:rPr lang="sv-SE" sz="2800" dirty="0" smtClean="0">
                <a:solidFill>
                  <a:schemeClr val="tx1"/>
                </a:solidFill>
              </a:rPr>
              <a:t>bedömningar”)</a:t>
            </a:r>
            <a:endParaRPr lang="sv-SE" sz="2800" dirty="0">
              <a:solidFill>
                <a:schemeClr val="tx1"/>
              </a:solidFill>
            </a:endParaRPr>
          </a:p>
          <a:p>
            <a:pPr marL="457200" indent="-457200" algn="l" fontAlgn="auto">
              <a:spcAft>
                <a:spcPts val="0"/>
              </a:spcAft>
              <a:buFont typeface="Arial" pitchFamily="34" charset="0"/>
              <a:buChar char="•"/>
              <a:defRPr/>
            </a:pPr>
            <a:endParaRPr lang="sv-SE" sz="2800" dirty="0">
              <a:solidFill>
                <a:schemeClr val="tx1"/>
              </a:solidFill>
            </a:endParaRPr>
          </a:p>
          <a:p>
            <a:pPr marL="457200" indent="-457200" algn="l" fontAlgn="auto">
              <a:spcAft>
                <a:spcPts val="0"/>
              </a:spcAft>
              <a:buFont typeface="Arial" pitchFamily="34" charset="0"/>
              <a:buChar char="•"/>
              <a:defRPr/>
            </a:pPr>
            <a:endParaRPr lang="sv-SE" sz="2800" dirty="0" smtClean="0">
              <a:solidFill>
                <a:schemeClr val="tx1"/>
              </a:solidFill>
            </a:endParaRPr>
          </a:p>
          <a:p>
            <a:pPr algn="l" fontAlgn="auto">
              <a:spcAft>
                <a:spcPts val="0"/>
              </a:spcAft>
              <a:buFont typeface="Arial" pitchFamily="34" charset="0"/>
              <a:buNone/>
              <a:defRPr/>
            </a:pPr>
            <a:endParaRPr lang="sv-SE" dirty="0"/>
          </a:p>
          <a:p>
            <a:pPr marL="457200" indent="-457200" algn="l" fontAlgn="auto">
              <a:spcAft>
                <a:spcPts val="0"/>
              </a:spcAft>
              <a:buFontTx/>
              <a:buChar char="•"/>
              <a:defRPr/>
            </a:pPr>
            <a:endParaRPr lang="sv-SE" dirty="0"/>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8770"/>
                                        </p:tgtEl>
                                        <p:attrNameLst>
                                          <p:attrName>style.visibility</p:attrName>
                                        </p:attrNameLst>
                                      </p:cBhvr>
                                      <p:to>
                                        <p:strVal val="visible"/>
                                      </p:to>
                                    </p:set>
                                    <p:animEffect transition="in" filter="fade">
                                      <p:cBhvr>
                                        <p:cTn id="7" dur="2000"/>
                                        <p:tgtEl>
                                          <p:spTgt spid="15687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68771">
                                            <p:bg/>
                                          </p:spTgt>
                                        </p:tgtEl>
                                        <p:attrNameLst>
                                          <p:attrName>style.visibility</p:attrName>
                                        </p:attrNameLst>
                                      </p:cBhvr>
                                      <p:to>
                                        <p:strVal val="visible"/>
                                      </p:to>
                                    </p:set>
                                    <p:animEffect transition="in" filter="fade">
                                      <p:cBhvr>
                                        <p:cTn id="12" dur="2000"/>
                                        <p:tgtEl>
                                          <p:spTgt spid="1568771">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8770" grpId="0"/>
      <p:bldP spid="1568771"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68770" name="Rectangle 2"/>
          <p:cNvSpPr>
            <a:spLocks noGrp="1" noChangeArrowheads="1"/>
          </p:cNvSpPr>
          <p:nvPr>
            <p:ph type="ctrTitle"/>
          </p:nvPr>
        </p:nvSpPr>
        <p:spPr>
          <a:xfrm>
            <a:off x="323850" y="246063"/>
            <a:ext cx="8496300" cy="1038225"/>
          </a:xfrm>
        </p:spPr>
        <p:txBody>
          <a:bodyPr rtlCol="0">
            <a:normAutofit fontScale="90000"/>
          </a:bodyPr>
          <a:lstStyle/>
          <a:p>
            <a:pPr fontAlgn="auto">
              <a:spcAft>
                <a:spcPts val="0"/>
              </a:spcAft>
              <a:defRPr/>
            </a:pPr>
            <a:r>
              <a:rPr lang="sv-SE" sz="4000" dirty="0"/>
              <a:t>Varför är det viktigt med tydliga beslutsunderlag?</a:t>
            </a:r>
          </a:p>
        </p:txBody>
      </p:sp>
      <p:sp>
        <p:nvSpPr>
          <p:cNvPr id="1568771" name="Rectangle 3"/>
          <p:cNvSpPr>
            <a:spLocks noGrp="1" noChangeArrowheads="1"/>
          </p:cNvSpPr>
          <p:nvPr>
            <p:ph type="subTitle" idx="1"/>
          </p:nvPr>
        </p:nvSpPr>
        <p:spPr>
          <a:xfrm>
            <a:off x="184150" y="1700213"/>
            <a:ext cx="8575675" cy="4105275"/>
          </a:xfrm>
        </p:spPr>
        <p:txBody>
          <a:bodyPr rtlCol="0">
            <a:normAutofit/>
          </a:bodyPr>
          <a:lstStyle/>
          <a:p>
            <a:pPr marL="457200" indent="-457200" algn="l" fontAlgn="auto">
              <a:spcAft>
                <a:spcPts val="0"/>
              </a:spcAft>
              <a:buFont typeface="Arial" pitchFamily="34" charset="0"/>
              <a:buChar char="•"/>
              <a:defRPr/>
            </a:pPr>
            <a:endParaRPr lang="sv-SE" sz="2800" dirty="0" smtClean="0">
              <a:solidFill>
                <a:schemeClr val="tx1"/>
              </a:solidFill>
            </a:endParaRPr>
          </a:p>
          <a:p>
            <a:pPr algn="l" fontAlgn="auto">
              <a:spcAft>
                <a:spcPts val="0"/>
              </a:spcAft>
              <a:buFont typeface="Arial" pitchFamily="34" charset="0"/>
              <a:buNone/>
              <a:defRPr/>
            </a:pPr>
            <a:endParaRPr lang="sv-SE" dirty="0"/>
          </a:p>
          <a:p>
            <a:pPr algn="l" fontAlgn="auto">
              <a:spcAft>
                <a:spcPts val="0"/>
              </a:spcAft>
              <a:buFont typeface="Arial" pitchFamily="34" charset="0"/>
              <a:buNone/>
              <a:defRPr/>
            </a:pPr>
            <a:endParaRPr lang="sv-SE" dirty="0"/>
          </a:p>
        </p:txBody>
      </p:sp>
      <p:pic>
        <p:nvPicPr>
          <p:cNvPr id="90115" name="Bildobjekt 1"/>
          <p:cNvPicPr>
            <a:picLocks noChangeAspect="1"/>
          </p:cNvPicPr>
          <p:nvPr/>
        </p:nvPicPr>
        <p:blipFill>
          <a:blip r:embed="rId3"/>
          <a:srcRect/>
          <a:stretch>
            <a:fillRect/>
          </a:stretch>
        </p:blipFill>
        <p:spPr bwMode="auto">
          <a:xfrm>
            <a:off x="539750" y="1792288"/>
            <a:ext cx="4327525" cy="2835275"/>
          </a:xfrm>
          <a:prstGeom prst="rect">
            <a:avLst/>
          </a:prstGeom>
          <a:noFill/>
          <a:ln w="9525">
            <a:solidFill>
              <a:srgbClr val="002060"/>
            </a:solidFill>
            <a:miter lim="800000"/>
            <a:headEnd/>
            <a:tailEnd/>
          </a:ln>
        </p:spPr>
      </p:pic>
      <p:pic>
        <p:nvPicPr>
          <p:cNvPr id="90116" name="Bildobjekt 3"/>
          <p:cNvPicPr>
            <a:picLocks noChangeAspect="1"/>
          </p:cNvPicPr>
          <p:nvPr/>
        </p:nvPicPr>
        <p:blipFill>
          <a:blip r:embed="rId4"/>
          <a:srcRect l="16270" t="24118" r="17442" b="293"/>
          <a:stretch>
            <a:fillRect/>
          </a:stretch>
        </p:blipFill>
        <p:spPr bwMode="auto">
          <a:xfrm>
            <a:off x="5165725" y="1811338"/>
            <a:ext cx="3132138" cy="3571875"/>
          </a:xfrm>
          <a:prstGeom prst="rect">
            <a:avLst/>
          </a:prstGeom>
          <a:noFill/>
          <a:ln w="9525">
            <a:solidFill>
              <a:srgbClr val="002060"/>
            </a:solidFill>
            <a:miter lim="800000"/>
            <a:headEnd/>
            <a:tailEnd/>
          </a:ln>
        </p:spPr>
      </p:pic>
      <p:pic>
        <p:nvPicPr>
          <p:cNvPr id="90117" name="Bildobjekt 6"/>
          <p:cNvPicPr>
            <a:picLocks noChangeAspect="1"/>
          </p:cNvPicPr>
          <p:nvPr/>
        </p:nvPicPr>
        <p:blipFill>
          <a:blip r:embed="rId3"/>
          <a:srcRect/>
          <a:stretch>
            <a:fillRect/>
          </a:stretch>
        </p:blipFill>
        <p:spPr bwMode="auto">
          <a:xfrm>
            <a:off x="539750" y="1811338"/>
            <a:ext cx="4327525" cy="2833687"/>
          </a:xfrm>
          <a:prstGeom prst="rect">
            <a:avLst/>
          </a:prstGeom>
          <a:noFill/>
          <a:ln w="9525">
            <a:solidFill>
              <a:srgbClr val="002060"/>
            </a:solidFill>
            <a:miter lim="800000"/>
            <a:headEnd/>
            <a:tailEnd/>
          </a:ln>
        </p:spPr>
      </p:pic>
      <p:pic>
        <p:nvPicPr>
          <p:cNvPr id="90118" name="Bildobjekt 7"/>
          <p:cNvPicPr>
            <a:picLocks noChangeAspect="1"/>
          </p:cNvPicPr>
          <p:nvPr/>
        </p:nvPicPr>
        <p:blipFill>
          <a:blip r:embed="rId4"/>
          <a:srcRect l="16270" t="24118" r="17442" b="293"/>
          <a:stretch>
            <a:fillRect/>
          </a:stretch>
        </p:blipFill>
        <p:spPr bwMode="auto">
          <a:xfrm>
            <a:off x="5148263" y="1792288"/>
            <a:ext cx="3132137" cy="3571875"/>
          </a:xfrm>
          <a:prstGeom prst="rect">
            <a:avLst/>
          </a:prstGeom>
          <a:noFill/>
          <a:ln w="9525">
            <a:solidFill>
              <a:srgbClr val="002060"/>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8770"/>
                                        </p:tgtEl>
                                        <p:attrNameLst>
                                          <p:attrName>style.visibility</p:attrName>
                                        </p:attrNameLst>
                                      </p:cBhvr>
                                      <p:to>
                                        <p:strVal val="visible"/>
                                      </p:to>
                                    </p:set>
                                    <p:animEffect transition="in" filter="fade">
                                      <p:cBhvr>
                                        <p:cTn id="7" dur="2000"/>
                                        <p:tgtEl>
                                          <p:spTgt spid="15687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68771">
                                            <p:bg/>
                                          </p:spTgt>
                                        </p:tgtEl>
                                        <p:attrNameLst>
                                          <p:attrName>style.visibility</p:attrName>
                                        </p:attrNameLst>
                                      </p:cBhvr>
                                      <p:to>
                                        <p:strVal val="visible"/>
                                      </p:to>
                                    </p:set>
                                    <p:animEffect transition="in" filter="fade">
                                      <p:cBhvr>
                                        <p:cTn id="12" dur="2000"/>
                                        <p:tgtEl>
                                          <p:spTgt spid="1568771">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8770" grpId="0"/>
      <p:bldP spid="1568771"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68770" name="Rectangle 2"/>
          <p:cNvSpPr>
            <a:spLocks noGrp="1" noChangeArrowheads="1"/>
          </p:cNvSpPr>
          <p:nvPr>
            <p:ph type="ctrTitle"/>
          </p:nvPr>
        </p:nvSpPr>
        <p:spPr>
          <a:xfrm>
            <a:off x="323850" y="246063"/>
            <a:ext cx="8496300" cy="1038225"/>
          </a:xfrm>
        </p:spPr>
        <p:txBody>
          <a:bodyPr/>
          <a:lstStyle/>
          <a:p>
            <a:pPr algn="l"/>
            <a:r>
              <a:rPr lang="sv-SE" sz="4000" smtClean="0"/>
              <a:t>Tack!</a:t>
            </a:r>
          </a:p>
        </p:txBody>
      </p:sp>
      <p:sp>
        <p:nvSpPr>
          <p:cNvPr id="1568771" name="Rectangle 3"/>
          <p:cNvSpPr>
            <a:spLocks noGrp="1" noChangeArrowheads="1"/>
          </p:cNvSpPr>
          <p:nvPr>
            <p:ph type="subTitle" idx="1"/>
          </p:nvPr>
        </p:nvSpPr>
        <p:spPr>
          <a:xfrm>
            <a:off x="184150" y="1700213"/>
            <a:ext cx="8575675" cy="4608512"/>
          </a:xfrm>
        </p:spPr>
        <p:txBody>
          <a:bodyPr rtlCol="0">
            <a:normAutofit/>
          </a:bodyPr>
          <a:lstStyle/>
          <a:p>
            <a:pPr algn="l" fontAlgn="auto">
              <a:spcAft>
                <a:spcPts val="0"/>
              </a:spcAft>
              <a:buFont typeface="Arial" pitchFamily="34" charset="0"/>
              <a:buNone/>
              <a:defRPr/>
            </a:pPr>
            <a:endParaRPr lang="sv-SE" sz="2800" b="1" dirty="0">
              <a:solidFill>
                <a:srgbClr val="7030A0"/>
              </a:solidFill>
            </a:endParaRPr>
          </a:p>
          <a:p>
            <a:pPr algn="l" fontAlgn="auto">
              <a:spcAft>
                <a:spcPts val="0"/>
              </a:spcAft>
              <a:buFont typeface="Arial" pitchFamily="34" charset="0"/>
              <a:buNone/>
              <a:defRPr/>
            </a:pPr>
            <a:endParaRPr lang="sv-SE" sz="2000" b="1" dirty="0" smtClean="0">
              <a:solidFill>
                <a:srgbClr val="7030A0"/>
              </a:solidFill>
              <a:hlinkClick r:id="rId3"/>
            </a:endParaRPr>
          </a:p>
          <a:p>
            <a:pPr algn="l" fontAlgn="auto">
              <a:spcAft>
                <a:spcPts val="0"/>
              </a:spcAft>
              <a:buFont typeface="Arial" pitchFamily="34" charset="0"/>
              <a:buNone/>
              <a:defRPr/>
            </a:pPr>
            <a:endParaRPr lang="sv-SE" sz="2000" b="1" dirty="0">
              <a:solidFill>
                <a:srgbClr val="7030A0"/>
              </a:solidFill>
              <a:hlinkClick r:id="rId3"/>
            </a:endParaRPr>
          </a:p>
          <a:p>
            <a:pPr algn="l" fontAlgn="auto">
              <a:spcAft>
                <a:spcPts val="0"/>
              </a:spcAft>
              <a:buFont typeface="Arial" pitchFamily="34" charset="0"/>
              <a:buNone/>
              <a:defRPr/>
            </a:pPr>
            <a:endParaRPr lang="sv-SE" sz="2000" b="1" dirty="0" smtClean="0">
              <a:solidFill>
                <a:srgbClr val="7030A0"/>
              </a:solidFill>
              <a:hlinkClick r:id="rId3"/>
            </a:endParaRPr>
          </a:p>
          <a:p>
            <a:pPr algn="l" fontAlgn="auto">
              <a:spcAft>
                <a:spcPts val="0"/>
              </a:spcAft>
              <a:buFont typeface="Arial" pitchFamily="34" charset="0"/>
              <a:buNone/>
              <a:defRPr/>
            </a:pPr>
            <a:endParaRPr lang="sv-SE" sz="2000" b="1" dirty="0">
              <a:solidFill>
                <a:srgbClr val="7030A0"/>
              </a:solidFill>
              <a:hlinkClick r:id="rId3"/>
            </a:endParaRPr>
          </a:p>
          <a:p>
            <a:pPr algn="l" fontAlgn="auto">
              <a:spcAft>
                <a:spcPts val="0"/>
              </a:spcAft>
              <a:buFont typeface="Arial" pitchFamily="34" charset="0"/>
              <a:buNone/>
              <a:defRPr/>
            </a:pPr>
            <a:endParaRPr lang="sv-SE" sz="2000" b="1" dirty="0" smtClean="0">
              <a:solidFill>
                <a:srgbClr val="7030A0"/>
              </a:solidFill>
              <a:hlinkClick r:id="rId3"/>
            </a:endParaRPr>
          </a:p>
          <a:p>
            <a:pPr algn="l" fontAlgn="auto">
              <a:spcAft>
                <a:spcPts val="0"/>
              </a:spcAft>
              <a:buFont typeface="Arial" pitchFamily="34" charset="0"/>
              <a:buNone/>
              <a:defRPr/>
            </a:pPr>
            <a:endParaRPr lang="sv-SE" sz="2000" b="1" dirty="0">
              <a:solidFill>
                <a:srgbClr val="7030A0"/>
              </a:solidFill>
              <a:hlinkClick r:id="rId3"/>
            </a:endParaRPr>
          </a:p>
          <a:p>
            <a:pPr algn="l" fontAlgn="auto">
              <a:spcAft>
                <a:spcPts val="0"/>
              </a:spcAft>
              <a:buFont typeface="Arial" pitchFamily="34" charset="0"/>
              <a:buNone/>
              <a:defRPr/>
            </a:pPr>
            <a:endParaRPr lang="sv-SE" sz="2000" b="1" dirty="0" smtClean="0">
              <a:solidFill>
                <a:srgbClr val="7030A0"/>
              </a:solidFill>
              <a:hlinkClick r:id="rId3"/>
            </a:endParaRPr>
          </a:p>
          <a:p>
            <a:pPr algn="l" fontAlgn="auto">
              <a:spcAft>
                <a:spcPts val="0"/>
              </a:spcAft>
              <a:buFont typeface="Arial" pitchFamily="34" charset="0"/>
              <a:buNone/>
              <a:defRPr/>
            </a:pPr>
            <a:endParaRPr lang="sv-SE" sz="2000" b="1" dirty="0">
              <a:solidFill>
                <a:srgbClr val="7030A0"/>
              </a:solidFill>
              <a:hlinkClick r:id="rId3"/>
            </a:endParaRPr>
          </a:p>
          <a:p>
            <a:pPr algn="l" fontAlgn="auto">
              <a:spcAft>
                <a:spcPts val="0"/>
              </a:spcAft>
              <a:buFont typeface="Arial" pitchFamily="34" charset="0"/>
              <a:buNone/>
              <a:defRPr/>
            </a:pPr>
            <a:endParaRPr lang="sv-SE" sz="2000" b="1" dirty="0" smtClean="0">
              <a:solidFill>
                <a:srgbClr val="7030A0"/>
              </a:solidFill>
              <a:hlinkClick r:id="rId3"/>
            </a:endParaRPr>
          </a:p>
          <a:p>
            <a:pPr algn="l" fontAlgn="auto">
              <a:spcAft>
                <a:spcPts val="0"/>
              </a:spcAft>
              <a:buFont typeface="Arial" pitchFamily="34" charset="0"/>
              <a:buNone/>
              <a:defRPr/>
            </a:pPr>
            <a:r>
              <a:rPr lang="sv-SE" sz="2000" b="1" dirty="0" smtClean="0">
                <a:solidFill>
                  <a:srgbClr val="7030A0"/>
                </a:solidFill>
                <a:hlinkClick r:id="rId3"/>
              </a:rPr>
              <a:t>joanna.dickinson@trivector.se</a:t>
            </a:r>
            <a:endParaRPr lang="sv-SE" sz="2000" b="1" dirty="0" smtClean="0">
              <a:solidFill>
                <a:srgbClr val="7030A0"/>
              </a:solidFill>
            </a:endParaRPr>
          </a:p>
          <a:p>
            <a:pPr fontAlgn="auto">
              <a:spcAft>
                <a:spcPts val="0"/>
              </a:spcAft>
              <a:buFont typeface="Arial" pitchFamily="34" charset="0"/>
              <a:buNone/>
              <a:defRPr/>
            </a:pPr>
            <a:endParaRPr lang="sv-SE" sz="2800" b="1" dirty="0">
              <a:solidFill>
                <a:srgbClr val="7030A0"/>
              </a:solidFill>
            </a:endParaRPr>
          </a:p>
          <a:p>
            <a:pPr fontAlgn="auto">
              <a:spcAft>
                <a:spcPts val="0"/>
              </a:spcAft>
              <a:buFont typeface="Arial" pitchFamily="34" charset="0"/>
              <a:buNone/>
              <a:defRPr/>
            </a:pPr>
            <a:endParaRPr lang="sv-SE" sz="2800" dirty="0">
              <a:solidFill>
                <a:schemeClr val="tx1"/>
              </a:solidFill>
            </a:endParaRPr>
          </a:p>
          <a:p>
            <a:pPr marL="457200" indent="-457200" algn="l" fontAlgn="auto">
              <a:spcAft>
                <a:spcPts val="0"/>
              </a:spcAft>
              <a:buFont typeface="Arial" pitchFamily="34" charset="0"/>
              <a:buChar char="•"/>
              <a:defRPr/>
            </a:pPr>
            <a:endParaRPr lang="sv-SE" sz="2800" dirty="0" smtClean="0">
              <a:solidFill>
                <a:schemeClr val="tx1"/>
              </a:solidFill>
            </a:endParaRPr>
          </a:p>
          <a:p>
            <a:pPr algn="l" fontAlgn="auto">
              <a:spcAft>
                <a:spcPts val="0"/>
              </a:spcAft>
              <a:buFont typeface="Arial" pitchFamily="34" charset="0"/>
              <a:buNone/>
              <a:defRPr/>
            </a:pPr>
            <a:endParaRPr lang="sv-SE" dirty="0"/>
          </a:p>
          <a:p>
            <a:pPr marL="457200" indent="-457200" algn="l" fontAlgn="auto">
              <a:spcAft>
                <a:spcPts val="0"/>
              </a:spcAft>
              <a:buFontTx/>
              <a:buChar char="•"/>
              <a:defRPr/>
            </a:pPr>
            <a:endParaRPr lang="sv-SE" dirty="0"/>
          </a:p>
        </p:txBody>
      </p:sp>
      <p:pic>
        <p:nvPicPr>
          <p:cNvPr id="92163" name="Bildobjekt 2"/>
          <p:cNvPicPr>
            <a:picLocks noChangeAspect="1"/>
          </p:cNvPicPr>
          <p:nvPr/>
        </p:nvPicPr>
        <p:blipFill>
          <a:blip r:embed="rId4"/>
          <a:srcRect t="17432" b="16286"/>
          <a:stretch>
            <a:fillRect/>
          </a:stretch>
        </p:blipFill>
        <p:spPr bwMode="auto">
          <a:xfrm>
            <a:off x="323850" y="1268413"/>
            <a:ext cx="6192838" cy="4103687"/>
          </a:xfrm>
          <a:prstGeom prst="rect">
            <a:avLst/>
          </a:prstGeom>
          <a:noFill/>
          <a:ln w="9525">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68770"/>
                                        </p:tgtEl>
                                        <p:attrNameLst>
                                          <p:attrName>style.visibility</p:attrName>
                                        </p:attrNameLst>
                                      </p:cBhvr>
                                      <p:to>
                                        <p:strVal val="visible"/>
                                      </p:to>
                                    </p:set>
                                    <p:animEffect transition="in" filter="fade">
                                      <p:cBhvr>
                                        <p:cTn id="7" dur="2000"/>
                                        <p:tgtEl>
                                          <p:spTgt spid="15687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68771">
                                            <p:bg/>
                                          </p:spTgt>
                                        </p:tgtEl>
                                        <p:attrNameLst>
                                          <p:attrName>style.visibility</p:attrName>
                                        </p:attrNameLst>
                                      </p:cBhvr>
                                      <p:to>
                                        <p:strVal val="visible"/>
                                      </p:to>
                                    </p:set>
                                    <p:animEffect transition="in" filter="fade">
                                      <p:cBhvr>
                                        <p:cTn id="12" dur="2000"/>
                                        <p:tgtEl>
                                          <p:spTgt spid="1568771">
                                            <p:bg/>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68770" grpId="0"/>
      <p:bldP spid="1568771"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rtlCol="0">
            <a:normAutofit fontScale="90000"/>
          </a:bodyPr>
          <a:lstStyle/>
          <a:p>
            <a:pPr fontAlgn="auto">
              <a:spcAft>
                <a:spcPts val="0"/>
              </a:spcAft>
              <a:defRPr/>
            </a:pPr>
            <a:r>
              <a:rPr lang="en-US" dirty="0" err="1" smtClean="0"/>
              <a:t>Infrastrukturplanernas</a:t>
            </a:r>
            <a:r>
              <a:rPr lang="en-US" dirty="0" smtClean="0"/>
              <a:t> </a:t>
            </a:r>
            <a:r>
              <a:rPr lang="en-US" dirty="0" err="1" smtClean="0"/>
              <a:t>bäring</a:t>
            </a:r>
            <a:r>
              <a:rPr lang="en-US" dirty="0" smtClean="0"/>
              <a:t> </a:t>
            </a:r>
            <a:r>
              <a:rPr lang="en-US" dirty="0" err="1" smtClean="0"/>
              <a:t>på</a:t>
            </a:r>
            <a:r>
              <a:rPr lang="en-US" dirty="0" smtClean="0"/>
              <a:t> </a:t>
            </a:r>
            <a:r>
              <a:rPr lang="en-US" dirty="0" err="1" smtClean="0"/>
              <a:t>miljömålen</a:t>
            </a:r>
            <a:endParaRPr lang="en-US" dirty="0"/>
          </a:p>
        </p:txBody>
      </p:sp>
      <p:sp>
        <p:nvSpPr>
          <p:cNvPr id="3" name="Platshållare för innehåll 2"/>
          <p:cNvSpPr>
            <a:spLocks noGrp="1"/>
          </p:cNvSpPr>
          <p:nvPr>
            <p:ph idx="1"/>
          </p:nvPr>
        </p:nvSpPr>
        <p:spPr>
          <a:xfrm>
            <a:off x="457200" y="1600200"/>
            <a:ext cx="8435975" cy="4781550"/>
          </a:xfrm>
        </p:spPr>
        <p:txBody>
          <a:bodyPr rtlCol="0">
            <a:normAutofit/>
          </a:bodyPr>
          <a:lstStyle/>
          <a:p>
            <a:pPr marL="0" indent="0" fontAlgn="auto">
              <a:lnSpc>
                <a:spcPct val="90000"/>
              </a:lnSpc>
              <a:spcAft>
                <a:spcPts val="0"/>
              </a:spcAft>
              <a:buFont typeface="Arial" pitchFamily="34" charset="0"/>
              <a:buNone/>
              <a:defRPr/>
            </a:pPr>
            <a:r>
              <a:rPr lang="sv-SE" sz="2800" dirty="0"/>
              <a:t>Enligt regeringens direktiv ska infrastrukturplanerna bidra till att de transportpolitiska målen nås. </a:t>
            </a:r>
            <a:endParaRPr lang="sv-SE" sz="2800" dirty="0" smtClean="0"/>
          </a:p>
          <a:p>
            <a:pPr marL="0" indent="0" fontAlgn="auto">
              <a:lnSpc>
                <a:spcPct val="90000"/>
              </a:lnSpc>
              <a:spcAft>
                <a:spcPts val="0"/>
              </a:spcAft>
              <a:buFont typeface="Arial" pitchFamily="34" charset="0"/>
              <a:buNone/>
              <a:defRPr/>
            </a:pPr>
            <a:r>
              <a:rPr lang="sv-SE" sz="2800" dirty="0" smtClean="0"/>
              <a:t>Det </a:t>
            </a:r>
            <a:r>
              <a:rPr lang="sv-SE" sz="2800" dirty="0"/>
              <a:t>påverkar i sin tur miljömålen: </a:t>
            </a:r>
          </a:p>
          <a:p>
            <a:pPr marL="0" indent="0" fontAlgn="auto">
              <a:lnSpc>
                <a:spcPct val="90000"/>
              </a:lnSpc>
              <a:spcAft>
                <a:spcPts val="0"/>
              </a:spcAft>
              <a:buFont typeface="Arial" pitchFamily="34" charset="0"/>
              <a:buNone/>
              <a:defRPr/>
            </a:pPr>
            <a:endParaRPr lang="sv-SE" sz="2800" dirty="0"/>
          </a:p>
          <a:p>
            <a:pPr marL="0" indent="0" fontAlgn="auto">
              <a:lnSpc>
                <a:spcPct val="90000"/>
              </a:lnSpc>
              <a:spcAft>
                <a:spcPts val="0"/>
              </a:spcAft>
              <a:buFont typeface="Arial" pitchFamily="34" charset="0"/>
              <a:buNone/>
              <a:defRPr/>
            </a:pPr>
            <a:r>
              <a:rPr lang="sv-SE" sz="2200" dirty="0"/>
              <a:t>”</a:t>
            </a:r>
            <a:r>
              <a:rPr lang="sv-SE" sz="2200" i="1" dirty="0"/>
              <a:t>Transportsektorn bidrar till att miljökvalitetsmålet Begränsad klimatpåverkan nås genom en stegvis ökad energieffektivitet i transportsystemet och ett brutet fossilberoende. </a:t>
            </a:r>
            <a:r>
              <a:rPr lang="sv-SE" sz="2200" i="1" dirty="0" smtClean="0"/>
              <a:t>År </a:t>
            </a:r>
            <a:r>
              <a:rPr lang="sv-SE" sz="2200" i="1" dirty="0"/>
              <a:t>2030 bör Sverige ha en fordonsflotta som är oberoende av fossila </a:t>
            </a:r>
            <a:r>
              <a:rPr lang="sv-SE" sz="2200" i="1" dirty="0" smtClean="0"/>
              <a:t>bränslen.</a:t>
            </a:r>
          </a:p>
          <a:p>
            <a:pPr marL="0" indent="0" fontAlgn="auto">
              <a:lnSpc>
                <a:spcPct val="90000"/>
              </a:lnSpc>
              <a:spcAft>
                <a:spcPts val="0"/>
              </a:spcAft>
              <a:buFont typeface="Arial" pitchFamily="34" charset="0"/>
              <a:buNone/>
              <a:defRPr/>
            </a:pPr>
            <a:r>
              <a:rPr lang="sv-SE" sz="2200" i="1" dirty="0" smtClean="0"/>
              <a:t>Transportsektorn </a:t>
            </a:r>
            <a:r>
              <a:rPr lang="sv-SE" sz="2200" i="1" dirty="0"/>
              <a:t>bidrar till att övriga miljökvalitetsmål nås och till minskad ohälsa. Prioritet ges till de miljöpolitiska delmål där transportsystemets utveckling är av stor betydelse för möjligheterna att nå uppsatta mål.</a:t>
            </a:r>
            <a:r>
              <a:rPr lang="sv-SE" sz="2200" dirty="0"/>
              <a:t> ”</a:t>
            </a:r>
          </a:p>
          <a:p>
            <a:pPr fontAlgn="auto">
              <a:spcAft>
                <a:spcPts val="0"/>
              </a:spcAft>
              <a:buFont typeface="Arial" pitchFamily="34" charset="0"/>
              <a:buChar char="•"/>
              <a:defRPr/>
            </a:pPr>
            <a:endParaRPr lang="sv-SE" sz="2200" dirty="0"/>
          </a:p>
          <a:p>
            <a:pPr lvl="1" fontAlgn="auto">
              <a:spcAft>
                <a:spcPts val="0"/>
              </a:spcAft>
              <a:buFontTx/>
              <a:buChar char="•"/>
              <a:defRPr/>
            </a:pPr>
            <a:endParaRPr lang="sv-SE"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ubrik 1"/>
          <p:cNvSpPr>
            <a:spLocks noGrp="1"/>
          </p:cNvSpPr>
          <p:nvPr>
            <p:ph type="title"/>
          </p:nvPr>
        </p:nvSpPr>
        <p:spPr/>
        <p:txBody>
          <a:bodyPr/>
          <a:lstStyle/>
          <a:p>
            <a:r>
              <a:rPr lang="en-US" smtClean="0"/>
              <a:t>Regeringens direktiv</a:t>
            </a:r>
          </a:p>
        </p:txBody>
      </p:sp>
      <p:sp>
        <p:nvSpPr>
          <p:cNvPr id="22530" name="Platshållare för innehåll 2"/>
          <p:cNvSpPr>
            <a:spLocks noGrp="1"/>
          </p:cNvSpPr>
          <p:nvPr>
            <p:ph idx="1"/>
          </p:nvPr>
        </p:nvSpPr>
        <p:spPr>
          <a:xfrm>
            <a:off x="457200" y="1600200"/>
            <a:ext cx="8229600" cy="4781550"/>
          </a:xfrm>
        </p:spPr>
        <p:txBody>
          <a:bodyPr/>
          <a:lstStyle/>
          <a:p>
            <a:pPr marL="0" indent="0">
              <a:buFont typeface="Arial" charset="0"/>
              <a:buNone/>
            </a:pPr>
            <a:r>
              <a:rPr lang="sv-SE" sz="2800" smtClean="0"/>
              <a:t>Förslagen till åtgärder från trafikverk och län i den nationella och de regionala infrastrukturplanerna 2010-2021 skulle analyseras utifrån </a:t>
            </a:r>
          </a:p>
          <a:p>
            <a:pPr marL="0" indent="0">
              <a:buFont typeface="Arial" charset="0"/>
              <a:buNone/>
            </a:pPr>
            <a:r>
              <a:rPr lang="sv-SE" sz="2800" i="1" smtClean="0"/>
              <a:t>”samhällsekonomisk effektivitet, </a:t>
            </a:r>
            <a:r>
              <a:rPr lang="sv-SE" sz="2800" i="1" smtClean="0">
                <a:solidFill>
                  <a:srgbClr val="FF0000"/>
                </a:solidFill>
              </a:rPr>
              <a:t>den samlade effektbedömningen, uppfyllelse av gällande transportpolitiska mål,</a:t>
            </a:r>
            <a:r>
              <a:rPr lang="sv-SE" sz="2800" i="1" smtClean="0"/>
              <a:t> samt samband med andra relevanta planer inom Sverige och andra länders planer”</a:t>
            </a:r>
            <a:r>
              <a:rPr lang="sv-SE" sz="2800" smtClean="0"/>
              <a: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ubrik 1"/>
          <p:cNvSpPr>
            <a:spLocks noGrp="1"/>
          </p:cNvSpPr>
          <p:nvPr>
            <p:ph type="title"/>
          </p:nvPr>
        </p:nvSpPr>
        <p:spPr/>
        <p:txBody>
          <a:bodyPr/>
          <a:lstStyle/>
          <a:p>
            <a:r>
              <a:rPr lang="en-US" smtClean="0"/>
              <a:t>Uppdrag</a:t>
            </a:r>
          </a:p>
        </p:txBody>
      </p:sp>
      <p:sp>
        <p:nvSpPr>
          <p:cNvPr id="24578" name="Platshållare för innehåll 2"/>
          <p:cNvSpPr>
            <a:spLocks noGrp="1"/>
          </p:cNvSpPr>
          <p:nvPr>
            <p:ph idx="1"/>
          </p:nvPr>
        </p:nvSpPr>
        <p:spPr>
          <a:xfrm>
            <a:off x="457200" y="1600200"/>
            <a:ext cx="8229600" cy="4781550"/>
          </a:xfrm>
        </p:spPr>
        <p:txBody>
          <a:bodyPr/>
          <a:lstStyle/>
          <a:p>
            <a:pPr>
              <a:buFontTx/>
              <a:buChar char="•"/>
            </a:pPr>
            <a:r>
              <a:rPr lang="sv-SE" sz="2800" smtClean="0"/>
              <a:t>Hur har miljömålen beaktats i åtgärdsplaneringen när det gäller urval och prioritering av investeringar i ny transportinfrastruktur?</a:t>
            </a:r>
          </a:p>
          <a:p>
            <a:pPr>
              <a:buFontTx/>
              <a:buChar char="•"/>
            </a:pPr>
            <a:r>
              <a:rPr lang="sv-SE" sz="2800" smtClean="0"/>
              <a:t>De resulterande investeringsplanerna – hur bidrar de till att de nationella miljökvalitetsmålen kan nås?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Bildobjekt 4" descr="Skärmurklipp"/>
          <p:cNvPicPr>
            <a:picLocks noChangeAspect="1"/>
          </p:cNvPicPr>
          <p:nvPr/>
        </p:nvPicPr>
        <p:blipFill>
          <a:blip r:embed="rId3"/>
          <a:srcRect/>
          <a:stretch>
            <a:fillRect/>
          </a:stretch>
        </p:blipFill>
        <p:spPr bwMode="auto">
          <a:xfrm>
            <a:off x="4635500" y="549275"/>
            <a:ext cx="3810000" cy="5399088"/>
          </a:xfrm>
          <a:prstGeom prst="rect">
            <a:avLst/>
          </a:prstGeom>
          <a:noFill/>
          <a:ln w="9525">
            <a:solidFill>
              <a:schemeClr val="tx1"/>
            </a:solidFill>
            <a:miter lim="800000"/>
            <a:headEnd/>
            <a:tailEnd/>
          </a:ln>
        </p:spPr>
      </p:pic>
      <p:pic>
        <p:nvPicPr>
          <p:cNvPr id="26626" name="Bildobjekt 5" descr="Skärmurklipp"/>
          <p:cNvPicPr>
            <a:picLocks noChangeAspect="1"/>
          </p:cNvPicPr>
          <p:nvPr/>
        </p:nvPicPr>
        <p:blipFill>
          <a:blip r:embed="rId4"/>
          <a:srcRect/>
          <a:stretch>
            <a:fillRect/>
          </a:stretch>
        </p:blipFill>
        <p:spPr bwMode="auto">
          <a:xfrm>
            <a:off x="611188" y="549275"/>
            <a:ext cx="3794125" cy="5399088"/>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ubrik 1"/>
          <p:cNvSpPr>
            <a:spLocks noGrp="1"/>
          </p:cNvSpPr>
          <p:nvPr>
            <p:ph type="title"/>
          </p:nvPr>
        </p:nvSpPr>
        <p:spPr/>
        <p:txBody>
          <a:bodyPr/>
          <a:lstStyle/>
          <a:p>
            <a:r>
              <a:rPr lang="en-US" smtClean="0"/>
              <a:t>Genomförande</a:t>
            </a:r>
          </a:p>
        </p:txBody>
      </p:sp>
      <p:sp>
        <p:nvSpPr>
          <p:cNvPr id="3" name="Platshållare för innehåll 2"/>
          <p:cNvSpPr>
            <a:spLocks noGrp="1"/>
          </p:cNvSpPr>
          <p:nvPr>
            <p:ph idx="1"/>
          </p:nvPr>
        </p:nvSpPr>
        <p:spPr>
          <a:xfrm>
            <a:off x="457200" y="1600200"/>
            <a:ext cx="8229600" cy="4781550"/>
          </a:xfrm>
        </p:spPr>
        <p:txBody>
          <a:bodyPr rtlCol="0">
            <a:normAutofit/>
          </a:bodyPr>
          <a:lstStyle/>
          <a:p>
            <a:pPr fontAlgn="auto">
              <a:spcAft>
                <a:spcPts val="0"/>
              </a:spcAft>
              <a:buFont typeface="Arial" pitchFamily="34" charset="0"/>
              <a:buChar char="•"/>
              <a:defRPr/>
            </a:pPr>
            <a:r>
              <a:rPr lang="sv-SE" sz="2800" dirty="0"/>
              <a:t>Genomgång och analys av </a:t>
            </a:r>
            <a:endParaRPr lang="sv-SE" sz="2800" dirty="0" smtClean="0"/>
          </a:p>
          <a:p>
            <a:pPr lvl="1" fontAlgn="auto">
              <a:spcAft>
                <a:spcPts val="0"/>
              </a:spcAft>
              <a:buFont typeface="Arial" pitchFamily="34" charset="0"/>
              <a:buChar char="–"/>
              <a:defRPr/>
            </a:pPr>
            <a:r>
              <a:rPr lang="sv-SE" sz="2400" dirty="0" smtClean="0"/>
              <a:t>samlade effektbedömningar </a:t>
            </a:r>
          </a:p>
          <a:p>
            <a:pPr lvl="1" fontAlgn="auto">
              <a:spcAft>
                <a:spcPts val="0"/>
              </a:spcAft>
              <a:buFont typeface="Arial" pitchFamily="34" charset="0"/>
              <a:buChar char="–"/>
              <a:defRPr/>
            </a:pPr>
            <a:r>
              <a:rPr lang="sv-SE" sz="2400" dirty="0" smtClean="0"/>
              <a:t>fyrstegshistoriker </a:t>
            </a:r>
          </a:p>
          <a:p>
            <a:pPr marL="457200" lvl="1" indent="0" fontAlgn="auto">
              <a:spcAft>
                <a:spcPts val="0"/>
              </a:spcAft>
              <a:buFont typeface="Arial" pitchFamily="34" charset="0"/>
              <a:buNone/>
              <a:defRPr/>
            </a:pPr>
            <a:r>
              <a:rPr lang="sv-SE" dirty="0" smtClean="0"/>
              <a:t>för drygt hundra infrastrukturinvesteringar </a:t>
            </a:r>
            <a:r>
              <a:rPr lang="sv-SE" dirty="0"/>
              <a:t>(väg, järnväg, </a:t>
            </a:r>
            <a:r>
              <a:rPr lang="sv-SE" dirty="0" smtClean="0"/>
              <a:t>sjöfart</a:t>
            </a:r>
            <a:r>
              <a:rPr lang="sv-SE" dirty="0"/>
              <a:t>)</a:t>
            </a:r>
          </a:p>
          <a:p>
            <a:pPr fontAlgn="auto">
              <a:spcAft>
                <a:spcPts val="0"/>
              </a:spcAft>
              <a:buFontTx/>
              <a:buChar char="•"/>
              <a:defRPr/>
            </a:pPr>
            <a:r>
              <a:rPr lang="sv-SE" sz="2800" dirty="0" smtClean="0"/>
              <a:t>Länsplaner och </a:t>
            </a:r>
            <a:r>
              <a:rPr lang="sv-SE" sz="2800" dirty="0"/>
              <a:t>deras </a:t>
            </a:r>
            <a:r>
              <a:rPr lang="sv-SE" sz="2800" dirty="0" smtClean="0"/>
              <a:t>miljöbedömningar.</a:t>
            </a:r>
            <a:endParaRPr lang="sv-SE" sz="2800" dirty="0"/>
          </a:p>
          <a:p>
            <a:pPr fontAlgn="auto">
              <a:spcAft>
                <a:spcPts val="0"/>
              </a:spcAft>
              <a:buFontTx/>
              <a:buChar char="•"/>
              <a:defRPr/>
            </a:pPr>
            <a:r>
              <a:rPr lang="sv-SE" sz="2800" dirty="0" smtClean="0"/>
              <a:t>Den </a:t>
            </a:r>
            <a:r>
              <a:rPr lang="sv-SE" sz="2800" dirty="0"/>
              <a:t>nationella </a:t>
            </a:r>
            <a:r>
              <a:rPr lang="sv-SE" sz="2800" dirty="0" smtClean="0"/>
              <a:t>planen, dess miljöbedömning (2009) samt samlad effektbeskrivning för nationella planen och länsplanerna (2011).</a:t>
            </a:r>
            <a:endParaRPr lang="sv-SE" sz="2800" dirty="0"/>
          </a:p>
          <a:p>
            <a:pPr fontAlgn="auto">
              <a:spcAft>
                <a:spcPts val="0"/>
              </a:spcAft>
              <a:buFont typeface="Arial" pitchFamily="34" charset="0"/>
              <a:buChar char="•"/>
              <a:defRPr/>
            </a:pPr>
            <a:endParaRPr lang="sv-SE" dirty="0"/>
          </a:p>
          <a:p>
            <a:pPr lvl="1" fontAlgn="auto">
              <a:spcAft>
                <a:spcPts val="0"/>
              </a:spcAft>
              <a:buFontTx/>
              <a:buChar char="•"/>
              <a:defRPr/>
            </a:pPr>
            <a:endParaRPr lang="sv-SE"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ubrik 1"/>
          <p:cNvSpPr>
            <a:spLocks noGrp="1"/>
          </p:cNvSpPr>
          <p:nvPr>
            <p:ph type="title"/>
          </p:nvPr>
        </p:nvSpPr>
        <p:spPr>
          <a:xfrm>
            <a:off x="468313" y="115888"/>
            <a:ext cx="8229600" cy="1143000"/>
          </a:xfrm>
        </p:spPr>
        <p:txBody>
          <a:bodyPr/>
          <a:lstStyle/>
          <a:p>
            <a:r>
              <a:rPr lang="en-US" smtClean="0"/>
              <a:t>Frågeställningar</a:t>
            </a:r>
          </a:p>
        </p:txBody>
      </p:sp>
      <p:sp>
        <p:nvSpPr>
          <p:cNvPr id="30722" name="Platshållare för innehåll 2"/>
          <p:cNvSpPr>
            <a:spLocks noGrp="1"/>
          </p:cNvSpPr>
          <p:nvPr>
            <p:ph idx="1"/>
          </p:nvPr>
        </p:nvSpPr>
        <p:spPr>
          <a:xfrm>
            <a:off x="323850" y="1268413"/>
            <a:ext cx="8496300" cy="4997450"/>
          </a:xfrm>
        </p:spPr>
        <p:txBody>
          <a:bodyPr/>
          <a:lstStyle/>
          <a:p>
            <a:pPr>
              <a:buFontTx/>
              <a:buChar char="•"/>
            </a:pPr>
            <a:r>
              <a:rPr lang="sv-SE" sz="2800" smtClean="0"/>
              <a:t>Hur bidrar enskilda investeringar och de resulterande planerna till att de nationella miljökvalitetsmålen kan nås?</a:t>
            </a:r>
          </a:p>
          <a:p>
            <a:r>
              <a:rPr lang="sv-SE" sz="2800" smtClean="0"/>
              <a:t>Hur har bedömd måluppfyllelse och ev målkonflikter avseende miljömålen vägts in i prioritering och avvägning mellan olika alternativ, när planerna har satts samman?</a:t>
            </a:r>
          </a:p>
          <a:p>
            <a:r>
              <a:rPr lang="sv-SE" sz="2800" smtClean="0"/>
              <a:t>Hur har de verktyg/metoder som direkt och indirekt har bäring på miljömålen (</a:t>
            </a:r>
            <a:r>
              <a:rPr lang="sv-SE" sz="2800" i="1" smtClean="0"/>
              <a:t>miljöbedömning och fyrstegsprincipen</a:t>
            </a:r>
            <a:r>
              <a:rPr lang="sv-SE" sz="2800" smtClean="0"/>
              <a:t>) tillämpats?</a:t>
            </a:r>
          </a:p>
          <a:p>
            <a:endParaRPr lang="sv-SE" sz="28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Traffic-färger">
      <a:dk1>
        <a:sysClr val="windowText" lastClr="000000"/>
      </a:dk1>
      <a:lt1>
        <a:sysClr val="window" lastClr="FFFFFF"/>
      </a:lt1>
      <a:dk2>
        <a:srgbClr val="1F497D"/>
      </a:dk2>
      <a:lt2>
        <a:srgbClr val="EEECE1"/>
      </a:lt2>
      <a:accent1>
        <a:srgbClr val="0079BE"/>
      </a:accent1>
      <a:accent2>
        <a:srgbClr val="4CADCB"/>
      </a:accent2>
      <a:accent3>
        <a:srgbClr val="C2514F"/>
      </a:accent3>
      <a:accent4>
        <a:srgbClr val="9CBD5B"/>
      </a:accent4>
      <a:accent5>
        <a:srgbClr val="8064A2"/>
      </a:accent5>
      <a:accent6>
        <a:srgbClr val="FD9D4A"/>
      </a:accent6>
      <a:hlink>
        <a:srgbClr val="0000FF"/>
      </a:hlink>
      <a:folHlink>
        <a:srgbClr val="800080"/>
      </a:folHlink>
    </a:clrScheme>
    <a:fontScheme name="Office - klassiskt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8526F8448920345BC180F089F85C30F" ma:contentTypeVersion="7" ma:contentTypeDescription="Create a new document." ma:contentTypeScope="" ma:versionID="1577fa1cc4794108ec90b66965baf1a0">
  <xsd:schema xmlns:xsd="http://www.w3.org/2001/XMLSchema" xmlns:xs="http://www.w3.org/2001/XMLSchema" xmlns:p="http://schemas.microsoft.com/office/2006/metadata/properties" xmlns:ns1="http://schemas.microsoft.com/sharepoint/v3" xmlns:ns2="4d9754aa-c617-4320-a30c-2d8db50de8b6" targetNamespace="http://schemas.microsoft.com/office/2006/metadata/properties" ma:root="true" ma:fieldsID="688b63693b8c064ada8050fe9e7b349f" ns1:_="" ns2:_="">
    <xsd:import namespace="http://schemas.microsoft.com/sharepoint/v3"/>
    <xsd:import namespace="4d9754aa-c617-4320-a30c-2d8db50de8b6"/>
    <xsd:element name="properties">
      <xsd:complexType>
        <xsd:sequence>
          <xsd:element name="documentManagement">
            <xsd:complexType>
              <xsd:all>
                <xsd:element ref="ns1:PublishingStartDate" minOccurs="0"/>
                <xsd:element ref="ns1:PublishingExpirationDate" minOccurs="0"/>
                <xsd:element ref="ns2:F_x00f6_rfattare" minOccurs="0"/>
                <xsd:element ref="ns2:Serienummer" minOccurs="0"/>
                <xsd:element ref="ns2:L_x00f6_pnummer" minOccurs="0"/>
                <xsd:element ref="ns2:Verksamhet" minOccurs="0"/>
                <xsd:element ref="ns2:_x00c5_rtal" minOccurs="0"/>
                <xsd:element ref="ns2:Beskrivning"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4d9754aa-c617-4320-a30c-2d8db50de8b6" elementFormDefault="qualified">
    <xsd:import namespace="http://schemas.microsoft.com/office/2006/documentManagement/types"/>
    <xsd:import namespace="http://schemas.microsoft.com/office/infopath/2007/PartnerControls"/>
    <xsd:element name="F_x00f6_rfattare" ma:index="10" nillable="true" ma:displayName="Författare" ma:internalName="F_x00f6_rfattare">
      <xsd:simpleType>
        <xsd:restriction base="dms:Text"/>
      </xsd:simpleType>
    </xsd:element>
    <xsd:element name="Serienummer" ma:index="11" nillable="true" ma:displayName="Serienummer" ma:internalName="Serienummer">
      <xsd:simpleType>
        <xsd:restriction base="dms:Text"/>
      </xsd:simpleType>
    </xsd:element>
    <xsd:element name="L_x00f6_pnummer" ma:index="12" nillable="true" ma:displayName="Löpnummer" ma:internalName="L_x00f6_pnummer">
      <xsd:simpleType>
        <xsd:restriction base="dms:Text"/>
      </xsd:simpleType>
    </xsd:element>
    <xsd:element name="Verksamhet" ma:index="13" nillable="true" ma:displayName="Verksamhet" ma:internalName="Verksamhet">
      <xsd:simpleType>
        <xsd:restriction base="dms:Text"/>
      </xsd:simpleType>
    </xsd:element>
    <xsd:element name="_x00c5_rtal" ma:index="14" nillable="true" ma:displayName="Årtal" ma:internalName="_x00c5_rtal">
      <xsd:simpleType>
        <xsd:restriction base="dms:Text"/>
      </xsd:simpleType>
    </xsd:element>
    <xsd:element name="Beskrivning" ma:index="15" nillable="true" ma:displayName="Beskrivning" ma:internalName="Beskrivning">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F_x00f6_rfattare xmlns="4d9754aa-c617-4320-a30c-2d8db50de8b6" xsi:nil="true"/>
    <L_x00f6_pnummer xmlns="4d9754aa-c617-4320-a30c-2d8db50de8b6" xsi:nil="true"/>
    <Verksamhet xmlns="4d9754aa-c617-4320-a30c-2d8db50de8b6" xsi:nil="true"/>
    <Beskrivning xmlns="4d9754aa-c617-4320-a30c-2d8db50de8b6" xsi:nil="true"/>
    <PublishingExpirationDate xmlns="http://schemas.microsoft.com/sharepoint/v3" xsi:nil="true"/>
    <PublishingStartDate xmlns="http://schemas.microsoft.com/sharepoint/v3" xsi:nil="true"/>
    <Serienummer xmlns="4d9754aa-c617-4320-a30c-2d8db50de8b6" xsi:nil="true"/>
    <_x00c5_rtal xmlns="4d9754aa-c617-4320-a30c-2d8db50de8b6" xsi:nil="true"/>
  </documentManagement>
</p:properties>
</file>

<file path=customXml/itemProps1.xml><?xml version="1.0" encoding="utf-8"?>
<ds:datastoreItem xmlns:ds="http://schemas.openxmlformats.org/officeDocument/2006/customXml" ds:itemID="{E1E0D8C9-C526-43A8-8ACF-494777E40835}"/>
</file>

<file path=customXml/itemProps2.xml><?xml version="1.0" encoding="utf-8"?>
<ds:datastoreItem xmlns:ds="http://schemas.openxmlformats.org/officeDocument/2006/customXml" ds:itemID="{0BD2E30C-AFC2-40D8-9189-A3FF9FC72861}"/>
</file>

<file path=customXml/itemProps3.xml><?xml version="1.0" encoding="utf-8"?>
<ds:datastoreItem xmlns:ds="http://schemas.openxmlformats.org/officeDocument/2006/customXml" ds:itemID="{4A47631B-4875-468E-8C33-040E61A92771}"/>
</file>

<file path=docProps/app.xml><?xml version="1.0" encoding="utf-8"?>
<Properties xmlns="http://schemas.openxmlformats.org/officeDocument/2006/extended-properties" xmlns:vt="http://schemas.openxmlformats.org/officeDocument/2006/docPropsVTypes">
  <Template>blank</Template>
  <TotalTime>1566</TotalTime>
  <Words>3158</Words>
  <Application>Microsoft Office PowerPoint</Application>
  <PresentationFormat>Bildspel på skärmen (4:3)</PresentationFormat>
  <Paragraphs>530</Paragraphs>
  <Slides>39</Slides>
  <Notes>39</Notes>
  <HiddenSlides>0</HiddenSlides>
  <MMClips>0</MMClips>
  <ScaleCrop>false</ScaleCrop>
  <HeadingPairs>
    <vt:vector size="6" baseType="variant">
      <vt:variant>
        <vt:lpstr>Använt teckensnitt</vt:lpstr>
      </vt:variant>
      <vt:variant>
        <vt:i4>3</vt:i4>
      </vt:variant>
      <vt:variant>
        <vt:lpstr>Formgivningsmall</vt:lpstr>
      </vt:variant>
      <vt:variant>
        <vt:i4>1</vt:i4>
      </vt:variant>
      <vt:variant>
        <vt:lpstr>Bildrubriker</vt:lpstr>
      </vt:variant>
      <vt:variant>
        <vt:i4>39</vt:i4>
      </vt:variant>
    </vt:vector>
  </HeadingPairs>
  <TitlesOfParts>
    <vt:vector size="43" baseType="lpstr">
      <vt:lpstr>Arial</vt:lpstr>
      <vt:lpstr>Calibri</vt:lpstr>
      <vt:lpstr>Times New Roman</vt:lpstr>
      <vt:lpstr>Blank</vt:lpstr>
      <vt:lpstr>Utvärdering av infrastrukturplanerna  2010–2021 ur miljömålsperspektiv </vt:lpstr>
      <vt:lpstr>Disposition</vt:lpstr>
      <vt:lpstr>Bakgrund</vt:lpstr>
      <vt:lpstr>Infrastrukturplanernas bäring på miljömålen</vt:lpstr>
      <vt:lpstr>Regeringens direktiv</vt:lpstr>
      <vt:lpstr>Uppdrag</vt:lpstr>
      <vt:lpstr>Bild 7</vt:lpstr>
      <vt:lpstr>Genomförande</vt:lpstr>
      <vt:lpstr>Frågeställningar</vt:lpstr>
      <vt:lpstr>Samlade effektbedömningar</vt:lpstr>
      <vt:lpstr>Prissatta effekter</vt:lpstr>
      <vt:lpstr>Icke prissatta effekter</vt:lpstr>
      <vt:lpstr>Bedömd måluppfyllelse</vt:lpstr>
      <vt:lpstr>Långsiktigt hållbar transportförsörjning</vt:lpstr>
      <vt:lpstr>Det övergripande målet</vt:lpstr>
      <vt:lpstr>Oklarheter kring “långsiktigt hållbar”</vt:lpstr>
      <vt:lpstr>Oklarheter kring “långsiktigt hållbar”</vt:lpstr>
      <vt:lpstr>Urvalskriterier?</vt:lpstr>
      <vt:lpstr>Urvalskriterier?</vt:lpstr>
      <vt:lpstr>Urvalskriterier?</vt:lpstr>
      <vt:lpstr>Icke prissatta miljöeffekter </vt:lpstr>
      <vt:lpstr>Icke prissatta miljöeffekter … </vt:lpstr>
      <vt:lpstr>… “faller bort”</vt:lpstr>
      <vt:lpstr>Exempel</vt:lpstr>
      <vt:lpstr>Infrastrukturens trafikgerenerande effekter</vt:lpstr>
      <vt:lpstr>Många vägar små…</vt:lpstr>
      <vt:lpstr>Målkonflikter</vt:lpstr>
      <vt:lpstr>Fyrstegshistorikerna</vt:lpstr>
      <vt:lpstr>Fyrstegsprincipen</vt:lpstr>
      <vt:lpstr>Vem driver steg 1 och steg 2?</vt:lpstr>
      <vt:lpstr>Fyrstegsprincipen</vt:lpstr>
      <vt:lpstr>Okänt hur planerna sammantaget påverkar miljömålen</vt:lpstr>
      <vt:lpstr>Sammanfattning</vt:lpstr>
      <vt:lpstr>Varför?</vt:lpstr>
      <vt:lpstr>Nästa gång – så mycket bättre?</vt:lpstr>
      <vt:lpstr>Dessutom behövs…</vt:lpstr>
      <vt:lpstr>…men viktigast är</vt:lpstr>
      <vt:lpstr>Varför är det viktigt med tydliga beslutsunderlag?</vt:lpstr>
      <vt:lpstr>Tack!</vt:lpstr>
    </vt:vector>
  </TitlesOfParts>
  <Company>Trivector AB</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Åtgärdsval i stråket Nyköping/Oxelösund – Eskilstuna/Västerås</dc:title>
  <dc:creator>mhak</dc:creator>
  <cp:lastModifiedBy>840225-002</cp:lastModifiedBy>
  <cp:revision>150</cp:revision>
  <cp:lastPrinted>2011-10-21T12:08:54Z</cp:lastPrinted>
  <dcterms:created xsi:type="dcterms:W3CDTF">2011-10-10T09:33:21Z</dcterms:created>
  <dcterms:modified xsi:type="dcterms:W3CDTF">2012-03-16T15:43:03Z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0x010100A8526F8448920345BC180F089F85C30F</vt:lpwstr>
  </property>
</Properties>
</file>