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17.xml" ContentType="application/vnd.openxmlformats-officedocument.presentationml.slideLayout+xml"/>
  <Override PartName="/customXml/itemProps1.xml" ContentType="application/vnd.openxmlformats-officedocument.customXmlPropertie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diagrams/layout1.xml" ContentType="application/vnd.openxmlformats-officedocument.drawingml.diagram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customXml/itemProps2.xml" ContentType="application/vnd.openxmlformats-officedocument.customXmlPropertie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92" r:id="rId2"/>
    <p:sldMasterId id="2147483697" r:id="rId3"/>
    <p:sldMasterId id="2147483708" r:id="rId4"/>
  </p:sldMasterIdLst>
  <p:notesMasterIdLst>
    <p:notesMasterId r:id="rId21"/>
  </p:notesMasterIdLst>
  <p:handoutMasterIdLst>
    <p:handoutMasterId r:id="rId22"/>
  </p:handoutMasterIdLst>
  <p:sldIdLst>
    <p:sldId id="266" r:id="rId5"/>
    <p:sldId id="268" r:id="rId6"/>
    <p:sldId id="263" r:id="rId7"/>
    <p:sldId id="279" r:id="rId8"/>
    <p:sldId id="282" r:id="rId9"/>
    <p:sldId id="269" r:id="rId10"/>
    <p:sldId id="283" r:id="rId11"/>
    <p:sldId id="280" r:id="rId12"/>
    <p:sldId id="281" r:id="rId13"/>
    <p:sldId id="264" r:id="rId14"/>
    <p:sldId id="275" r:id="rId15"/>
    <p:sldId id="272" r:id="rId16"/>
    <p:sldId id="277" r:id="rId17"/>
    <p:sldId id="273" r:id="rId18"/>
    <p:sldId id="274" r:id="rId19"/>
    <p:sldId id="278" r:id="rId20"/>
  </p:sldIdLst>
  <p:sldSz cx="9144000" cy="6858000" type="screen4x3"/>
  <p:notesSz cx="6858000" cy="9144000"/>
  <p:defaultTextStyle>
    <a:defPPr>
      <a:defRPr lang="sv-S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753" autoAdjust="0"/>
    <p:restoredTop sz="97326" autoAdjust="0"/>
  </p:normalViewPr>
  <p:slideViewPr>
    <p:cSldViewPr snapToGrid="0">
      <p:cViewPr>
        <p:scale>
          <a:sx n="80" d="100"/>
          <a:sy n="80" d="100"/>
        </p:scale>
        <p:origin x="-3054" y="-8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28" Type="http://schemas.openxmlformats.org/officeDocument/2006/relationships/customXml" Target="../customXml/item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Relationship Id="rId27" Type="http://schemas.openxmlformats.org/officeDocument/2006/relationships/customXml" Target="../customXml/item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2DA3804-5DE4-4CAD-9B4D-EE18A67CF7DC}" type="doc">
      <dgm:prSet loTypeId="urn:microsoft.com/office/officeart/2005/8/layout/chevron2" loCatId="process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sv-SE"/>
        </a:p>
      </dgm:t>
    </dgm:pt>
    <dgm:pt modelId="{9B88F2C5-4648-4C81-BB67-E1BA6F809A1B}">
      <dgm:prSet phldrT="[Text]"/>
      <dgm:spPr/>
      <dgm:t>
        <a:bodyPr/>
        <a:lstStyle/>
        <a:p>
          <a:r>
            <a:rPr lang="sv-SE" dirty="0" smtClean="0"/>
            <a:t>Behov</a:t>
          </a:r>
          <a:endParaRPr lang="sv-SE" dirty="0"/>
        </a:p>
      </dgm:t>
    </dgm:pt>
    <dgm:pt modelId="{2D90BCEB-32FA-41E1-A321-EFA975F4EE32}" type="parTrans" cxnId="{2F50A13C-1995-4EBB-9E44-056D2512B2A3}">
      <dgm:prSet/>
      <dgm:spPr/>
      <dgm:t>
        <a:bodyPr/>
        <a:lstStyle/>
        <a:p>
          <a:endParaRPr lang="sv-SE"/>
        </a:p>
      </dgm:t>
    </dgm:pt>
    <dgm:pt modelId="{47093842-B1C4-4DB5-92C4-4F3261A8027B}" type="sibTrans" cxnId="{2F50A13C-1995-4EBB-9E44-056D2512B2A3}">
      <dgm:prSet/>
      <dgm:spPr/>
      <dgm:t>
        <a:bodyPr/>
        <a:lstStyle/>
        <a:p>
          <a:endParaRPr lang="sv-SE"/>
        </a:p>
      </dgm:t>
    </dgm:pt>
    <dgm:pt modelId="{F7A2B0DE-D21E-4F6E-B162-00A90157A6C7}">
      <dgm:prSet phldrT="[Text]"/>
      <dgm:spPr/>
      <dgm:t>
        <a:bodyPr/>
        <a:lstStyle/>
        <a:p>
          <a:r>
            <a:rPr lang="sv-SE" dirty="0" smtClean="0"/>
            <a:t>Angelägenhetsgraden bedöms, finns kopplingar till ex vis regional systemanalys och översiktsplan</a:t>
          </a:r>
          <a:endParaRPr lang="sv-SE" dirty="0"/>
        </a:p>
      </dgm:t>
    </dgm:pt>
    <dgm:pt modelId="{9DBCE2EF-3064-4169-B72D-13737062EB1A}" type="parTrans" cxnId="{96DCA2CB-691B-4D71-91BD-1DBFC0B9F637}">
      <dgm:prSet/>
      <dgm:spPr/>
      <dgm:t>
        <a:bodyPr/>
        <a:lstStyle/>
        <a:p>
          <a:endParaRPr lang="sv-SE"/>
        </a:p>
      </dgm:t>
    </dgm:pt>
    <dgm:pt modelId="{29C53A15-FD34-41A3-B156-03049DE81664}" type="sibTrans" cxnId="{96DCA2CB-691B-4D71-91BD-1DBFC0B9F637}">
      <dgm:prSet/>
      <dgm:spPr/>
      <dgm:t>
        <a:bodyPr/>
        <a:lstStyle/>
        <a:p>
          <a:endParaRPr lang="sv-SE"/>
        </a:p>
      </dgm:t>
    </dgm:pt>
    <dgm:pt modelId="{A5737C35-E7B4-4ACF-B079-5D322DB214AC}">
      <dgm:prSet phldrT="[Text]"/>
      <dgm:spPr/>
      <dgm:t>
        <a:bodyPr/>
        <a:lstStyle/>
        <a:p>
          <a:r>
            <a:rPr lang="sv-SE" dirty="0" smtClean="0"/>
            <a:t>Om studie – hur? Vilka ska delta?</a:t>
          </a:r>
          <a:endParaRPr lang="sv-SE" dirty="0"/>
        </a:p>
      </dgm:t>
    </dgm:pt>
    <dgm:pt modelId="{00306C98-EC59-43EB-955B-4DD09B9C8D03}" type="parTrans" cxnId="{E6574505-36B9-4A2D-AB42-F66FCD2351A6}">
      <dgm:prSet/>
      <dgm:spPr/>
      <dgm:t>
        <a:bodyPr/>
        <a:lstStyle/>
        <a:p>
          <a:endParaRPr lang="sv-SE"/>
        </a:p>
      </dgm:t>
    </dgm:pt>
    <dgm:pt modelId="{440F8B3D-DDB3-47DF-80A3-3A1298770BCD}" type="sibTrans" cxnId="{E6574505-36B9-4A2D-AB42-F66FCD2351A6}">
      <dgm:prSet/>
      <dgm:spPr/>
      <dgm:t>
        <a:bodyPr/>
        <a:lstStyle/>
        <a:p>
          <a:endParaRPr lang="sv-SE"/>
        </a:p>
      </dgm:t>
    </dgm:pt>
    <dgm:pt modelId="{1AD79BA9-21FB-4E64-96E1-FCCB8EF1D3A4}">
      <dgm:prSet phldrT="[Text]"/>
      <dgm:spPr/>
      <dgm:t>
        <a:bodyPr/>
        <a:lstStyle/>
        <a:p>
          <a:r>
            <a:rPr lang="sv-SE" dirty="0" smtClean="0"/>
            <a:t>Åtgärdsval</a:t>
          </a:r>
          <a:endParaRPr lang="sv-SE" dirty="0"/>
        </a:p>
      </dgm:t>
    </dgm:pt>
    <dgm:pt modelId="{C0A626AA-FC4C-4837-B8F2-4F4CF35D4615}" type="parTrans" cxnId="{FE4606C7-2C86-4AF5-8592-39FB16C8D7A1}">
      <dgm:prSet/>
      <dgm:spPr/>
      <dgm:t>
        <a:bodyPr/>
        <a:lstStyle/>
        <a:p>
          <a:endParaRPr lang="sv-SE"/>
        </a:p>
      </dgm:t>
    </dgm:pt>
    <dgm:pt modelId="{729BDEB5-7ACA-41C8-9870-5EECBBAC0A9A}" type="sibTrans" cxnId="{FE4606C7-2C86-4AF5-8592-39FB16C8D7A1}">
      <dgm:prSet/>
      <dgm:spPr/>
      <dgm:t>
        <a:bodyPr/>
        <a:lstStyle/>
        <a:p>
          <a:endParaRPr lang="sv-SE"/>
        </a:p>
      </dgm:t>
    </dgm:pt>
    <dgm:pt modelId="{7C2E2AFE-D727-4401-804A-2C2487FB7512}">
      <dgm:prSet phldrT="[Text]"/>
      <dgm:spPr/>
      <dgm:t>
        <a:bodyPr/>
        <a:lstStyle/>
        <a:p>
          <a:r>
            <a:rPr lang="sv-SE" dirty="0" smtClean="0"/>
            <a:t>Förenklad/”ordinarie”</a:t>
          </a:r>
          <a:endParaRPr lang="sv-SE" dirty="0"/>
        </a:p>
      </dgm:t>
    </dgm:pt>
    <dgm:pt modelId="{99553866-F6D4-44E3-8879-ED6E8304D96D}" type="parTrans" cxnId="{FC1E9FA4-9B83-428F-8D01-46E936873CBF}">
      <dgm:prSet/>
      <dgm:spPr/>
      <dgm:t>
        <a:bodyPr/>
        <a:lstStyle/>
        <a:p>
          <a:endParaRPr lang="sv-SE"/>
        </a:p>
      </dgm:t>
    </dgm:pt>
    <dgm:pt modelId="{7896E461-84E7-4D1E-8FD9-403B7A7BBF9C}" type="sibTrans" cxnId="{FC1E9FA4-9B83-428F-8D01-46E936873CBF}">
      <dgm:prSet/>
      <dgm:spPr/>
      <dgm:t>
        <a:bodyPr/>
        <a:lstStyle/>
        <a:p>
          <a:endParaRPr lang="sv-SE"/>
        </a:p>
      </dgm:t>
    </dgm:pt>
    <dgm:pt modelId="{976D5E8E-BB38-4675-ACAD-6E9B8F4C8274}">
      <dgm:prSet phldrT="[Text]"/>
      <dgm:spPr/>
      <dgm:t>
        <a:bodyPr/>
        <a:lstStyle/>
        <a:p>
          <a:r>
            <a:rPr lang="sv-SE" dirty="0" smtClean="0"/>
            <a:t>Slutsatser</a:t>
          </a:r>
          <a:endParaRPr lang="sv-SE" dirty="0"/>
        </a:p>
      </dgm:t>
    </dgm:pt>
    <dgm:pt modelId="{7F9CE393-4C0D-400B-9AFE-A4DC20F0C31E}" type="parTrans" cxnId="{879270EB-7F19-4006-85D9-DB35B13D1D00}">
      <dgm:prSet/>
      <dgm:spPr/>
      <dgm:t>
        <a:bodyPr/>
        <a:lstStyle/>
        <a:p>
          <a:endParaRPr lang="sv-SE"/>
        </a:p>
      </dgm:t>
    </dgm:pt>
    <dgm:pt modelId="{C72C72DF-3602-44A1-B880-087AE9AEADDB}" type="sibTrans" cxnId="{879270EB-7F19-4006-85D9-DB35B13D1D00}">
      <dgm:prSet/>
      <dgm:spPr/>
      <dgm:t>
        <a:bodyPr/>
        <a:lstStyle/>
        <a:p>
          <a:endParaRPr lang="sv-SE"/>
        </a:p>
      </dgm:t>
    </dgm:pt>
    <dgm:pt modelId="{E4EB8EB2-1630-41AA-921E-2DE179BFB6B4}">
      <dgm:prSet phldrT="[Text]"/>
      <dgm:spPr/>
      <dgm:t>
        <a:bodyPr/>
        <a:lstStyle/>
        <a:p>
          <a:r>
            <a:rPr lang="sv-SE" dirty="0" smtClean="0"/>
            <a:t>Åtgärder</a:t>
          </a:r>
          <a:endParaRPr lang="sv-SE" dirty="0"/>
        </a:p>
      </dgm:t>
    </dgm:pt>
    <dgm:pt modelId="{DAE1CCA7-6135-4D42-9DC1-1D918C4BB29A}" type="parTrans" cxnId="{6DEED871-BF11-412C-A0FC-C89220BF7493}">
      <dgm:prSet/>
      <dgm:spPr/>
      <dgm:t>
        <a:bodyPr/>
        <a:lstStyle/>
        <a:p>
          <a:endParaRPr lang="sv-SE"/>
        </a:p>
      </dgm:t>
    </dgm:pt>
    <dgm:pt modelId="{BAA43F70-64FF-4C89-A31C-A7CB2E077583}" type="sibTrans" cxnId="{6DEED871-BF11-412C-A0FC-C89220BF7493}">
      <dgm:prSet/>
      <dgm:spPr/>
      <dgm:t>
        <a:bodyPr/>
        <a:lstStyle/>
        <a:p>
          <a:endParaRPr lang="sv-SE"/>
        </a:p>
      </dgm:t>
    </dgm:pt>
    <dgm:pt modelId="{220C9929-D0AF-4663-BA37-ECC413763C11}">
      <dgm:prSet phldrT="[Text]"/>
      <dgm:spPr/>
      <dgm:t>
        <a:bodyPr/>
        <a:lstStyle/>
        <a:p>
          <a:r>
            <a:rPr lang="sv-SE" dirty="0" smtClean="0"/>
            <a:t>Hanteras i pågående verksamhet</a:t>
          </a:r>
          <a:endParaRPr lang="sv-SE" dirty="0"/>
        </a:p>
      </dgm:t>
    </dgm:pt>
    <dgm:pt modelId="{B44536EF-7C7E-41D6-8E95-C92530A46FB5}" type="parTrans" cxnId="{D1B7FC33-7892-4C96-82F6-A007707E0569}">
      <dgm:prSet/>
      <dgm:spPr/>
      <dgm:t>
        <a:bodyPr/>
        <a:lstStyle/>
        <a:p>
          <a:endParaRPr lang="sv-SE"/>
        </a:p>
      </dgm:t>
    </dgm:pt>
    <dgm:pt modelId="{2572811C-F991-42A6-AC45-73C158F5EA40}" type="sibTrans" cxnId="{D1B7FC33-7892-4C96-82F6-A007707E0569}">
      <dgm:prSet/>
      <dgm:spPr/>
      <dgm:t>
        <a:bodyPr/>
        <a:lstStyle/>
        <a:p>
          <a:endParaRPr lang="sv-SE"/>
        </a:p>
      </dgm:t>
    </dgm:pt>
    <dgm:pt modelId="{9B414B28-202D-4B9A-ABFB-E4E7AA66008E}">
      <dgm:prSet phldrT="[Text]"/>
      <dgm:spPr/>
      <dgm:t>
        <a:bodyPr/>
        <a:lstStyle/>
        <a:p>
          <a:r>
            <a:rPr lang="sv-SE" dirty="0" smtClean="0"/>
            <a:t>Läggs i ”åtgärdsbank”</a:t>
          </a:r>
          <a:endParaRPr lang="sv-SE" dirty="0"/>
        </a:p>
      </dgm:t>
    </dgm:pt>
    <dgm:pt modelId="{3C6CCE5F-24DB-454D-B256-A9FEC340F2F9}" type="parTrans" cxnId="{E8E5F147-135B-4454-B2EC-BE7F16A0952D}">
      <dgm:prSet/>
      <dgm:spPr/>
      <dgm:t>
        <a:bodyPr/>
        <a:lstStyle/>
        <a:p>
          <a:endParaRPr lang="sv-SE"/>
        </a:p>
      </dgm:t>
    </dgm:pt>
    <dgm:pt modelId="{F5AA4DA0-4605-4369-9882-76906F666084}" type="sibTrans" cxnId="{E8E5F147-135B-4454-B2EC-BE7F16A0952D}">
      <dgm:prSet/>
      <dgm:spPr/>
      <dgm:t>
        <a:bodyPr/>
        <a:lstStyle/>
        <a:p>
          <a:endParaRPr lang="sv-SE"/>
        </a:p>
      </dgm:t>
    </dgm:pt>
    <dgm:pt modelId="{6D6C6022-4095-4C7A-AFBC-EE92C3094164}">
      <dgm:prSet phldrT="[Text]"/>
      <dgm:spPr/>
      <dgm:t>
        <a:bodyPr/>
        <a:lstStyle/>
        <a:p>
          <a:r>
            <a:rPr lang="sv-SE" dirty="0" smtClean="0"/>
            <a:t>Fördjupad utredning inför ev genomförande</a:t>
          </a:r>
          <a:endParaRPr lang="sv-SE" dirty="0"/>
        </a:p>
      </dgm:t>
    </dgm:pt>
    <dgm:pt modelId="{62C4BBEC-7872-458B-8326-C435120F2EAC}" type="parTrans" cxnId="{FC7C4881-3DC2-4623-A497-8FD0B2F9D973}">
      <dgm:prSet/>
      <dgm:spPr/>
      <dgm:t>
        <a:bodyPr/>
        <a:lstStyle/>
        <a:p>
          <a:endParaRPr lang="sv-SE"/>
        </a:p>
      </dgm:t>
    </dgm:pt>
    <dgm:pt modelId="{A430F00A-05AF-47BE-B579-853926E62B19}" type="sibTrans" cxnId="{FC7C4881-3DC2-4623-A497-8FD0B2F9D973}">
      <dgm:prSet/>
      <dgm:spPr/>
      <dgm:t>
        <a:bodyPr/>
        <a:lstStyle/>
        <a:p>
          <a:endParaRPr lang="sv-SE"/>
        </a:p>
      </dgm:t>
    </dgm:pt>
    <dgm:pt modelId="{34D5A033-F9D4-4ADB-9446-AC9AC2DDB4E7}" type="pres">
      <dgm:prSet presAssocID="{22DA3804-5DE4-4CAD-9B4D-EE18A67CF7DC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sv-SE"/>
        </a:p>
      </dgm:t>
    </dgm:pt>
    <dgm:pt modelId="{AC6D6137-F29D-434B-AAE8-4C308B4B0FDF}" type="pres">
      <dgm:prSet presAssocID="{9B88F2C5-4648-4C81-BB67-E1BA6F809A1B}" presName="composite" presStyleCnt="0"/>
      <dgm:spPr/>
    </dgm:pt>
    <dgm:pt modelId="{3128B5F3-C85F-44A8-8D17-FDB087AFF0D8}" type="pres">
      <dgm:prSet presAssocID="{9B88F2C5-4648-4C81-BB67-E1BA6F809A1B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sv-SE"/>
        </a:p>
      </dgm:t>
    </dgm:pt>
    <dgm:pt modelId="{2C72CC36-3A9F-4AA4-B35F-17926BB1610D}" type="pres">
      <dgm:prSet presAssocID="{9B88F2C5-4648-4C81-BB67-E1BA6F809A1B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sv-SE"/>
        </a:p>
      </dgm:t>
    </dgm:pt>
    <dgm:pt modelId="{63EBC413-69D5-497F-A1F6-5688C183C840}" type="pres">
      <dgm:prSet presAssocID="{47093842-B1C4-4DB5-92C4-4F3261A8027B}" presName="sp" presStyleCnt="0"/>
      <dgm:spPr/>
    </dgm:pt>
    <dgm:pt modelId="{A1A7A585-57D0-4DE6-A541-14CAC0128851}" type="pres">
      <dgm:prSet presAssocID="{1AD79BA9-21FB-4E64-96E1-FCCB8EF1D3A4}" presName="composite" presStyleCnt="0"/>
      <dgm:spPr/>
    </dgm:pt>
    <dgm:pt modelId="{F519E244-F2B8-42EB-BDE8-896EDC2070A5}" type="pres">
      <dgm:prSet presAssocID="{1AD79BA9-21FB-4E64-96E1-FCCB8EF1D3A4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sv-SE"/>
        </a:p>
      </dgm:t>
    </dgm:pt>
    <dgm:pt modelId="{2575618C-CFF1-452B-A001-E8BF0A46B0FA}" type="pres">
      <dgm:prSet presAssocID="{1AD79BA9-21FB-4E64-96E1-FCCB8EF1D3A4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sv-SE"/>
        </a:p>
      </dgm:t>
    </dgm:pt>
    <dgm:pt modelId="{C52E33EC-9691-4357-B50D-63C7202CDD45}" type="pres">
      <dgm:prSet presAssocID="{729BDEB5-7ACA-41C8-9870-5EECBBAC0A9A}" presName="sp" presStyleCnt="0"/>
      <dgm:spPr/>
    </dgm:pt>
    <dgm:pt modelId="{A56248FE-6BAF-4177-922C-266916184A9D}" type="pres">
      <dgm:prSet presAssocID="{E4EB8EB2-1630-41AA-921E-2DE179BFB6B4}" presName="composite" presStyleCnt="0"/>
      <dgm:spPr/>
    </dgm:pt>
    <dgm:pt modelId="{30BAC605-D1F9-42C0-BEAC-9CCD784A530E}" type="pres">
      <dgm:prSet presAssocID="{E4EB8EB2-1630-41AA-921E-2DE179BFB6B4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sv-SE"/>
        </a:p>
      </dgm:t>
    </dgm:pt>
    <dgm:pt modelId="{2C33C495-8A06-4F21-BB92-31F93BD5D390}" type="pres">
      <dgm:prSet presAssocID="{E4EB8EB2-1630-41AA-921E-2DE179BFB6B4}" presName="descendantText" presStyleLbl="alignAcc1" presStyleIdx="2" presStyleCnt="3" custScaleY="149774">
        <dgm:presLayoutVars>
          <dgm:bulletEnabled val="1"/>
        </dgm:presLayoutVars>
      </dgm:prSet>
      <dgm:spPr/>
      <dgm:t>
        <a:bodyPr/>
        <a:lstStyle/>
        <a:p>
          <a:endParaRPr lang="sv-SE"/>
        </a:p>
      </dgm:t>
    </dgm:pt>
  </dgm:ptLst>
  <dgm:cxnLst>
    <dgm:cxn modelId="{9077C8EE-EE20-4BEE-857E-F1AEE41D4E4E}" type="presOf" srcId="{9B88F2C5-4648-4C81-BB67-E1BA6F809A1B}" destId="{3128B5F3-C85F-44A8-8D17-FDB087AFF0D8}" srcOrd="0" destOrd="0" presId="urn:microsoft.com/office/officeart/2005/8/layout/chevron2"/>
    <dgm:cxn modelId="{FE4606C7-2C86-4AF5-8592-39FB16C8D7A1}" srcId="{22DA3804-5DE4-4CAD-9B4D-EE18A67CF7DC}" destId="{1AD79BA9-21FB-4E64-96E1-FCCB8EF1D3A4}" srcOrd="1" destOrd="0" parTransId="{C0A626AA-FC4C-4837-B8F2-4F4CF35D4615}" sibTransId="{729BDEB5-7ACA-41C8-9870-5EECBBAC0A9A}"/>
    <dgm:cxn modelId="{2F50A13C-1995-4EBB-9E44-056D2512B2A3}" srcId="{22DA3804-5DE4-4CAD-9B4D-EE18A67CF7DC}" destId="{9B88F2C5-4648-4C81-BB67-E1BA6F809A1B}" srcOrd="0" destOrd="0" parTransId="{2D90BCEB-32FA-41E1-A321-EFA975F4EE32}" sibTransId="{47093842-B1C4-4DB5-92C4-4F3261A8027B}"/>
    <dgm:cxn modelId="{AF9BFDAC-4C53-445E-B66D-009023BD5DC8}" type="presOf" srcId="{220C9929-D0AF-4663-BA37-ECC413763C11}" destId="{2C33C495-8A06-4F21-BB92-31F93BD5D390}" srcOrd="0" destOrd="0" presId="urn:microsoft.com/office/officeart/2005/8/layout/chevron2"/>
    <dgm:cxn modelId="{FC1E9FA4-9B83-428F-8D01-46E936873CBF}" srcId="{1AD79BA9-21FB-4E64-96E1-FCCB8EF1D3A4}" destId="{7C2E2AFE-D727-4401-804A-2C2487FB7512}" srcOrd="0" destOrd="0" parTransId="{99553866-F6D4-44E3-8879-ED6E8304D96D}" sibTransId="{7896E461-84E7-4D1E-8FD9-403B7A7BBF9C}"/>
    <dgm:cxn modelId="{BC5BCB13-8A98-4F3E-AABD-54A3F5BFF0DE}" type="presOf" srcId="{F7A2B0DE-D21E-4F6E-B162-00A90157A6C7}" destId="{2C72CC36-3A9F-4AA4-B35F-17926BB1610D}" srcOrd="0" destOrd="0" presId="urn:microsoft.com/office/officeart/2005/8/layout/chevron2"/>
    <dgm:cxn modelId="{4B2816D4-1575-42E3-B319-DE3A8FC5FD9C}" type="presOf" srcId="{E4EB8EB2-1630-41AA-921E-2DE179BFB6B4}" destId="{30BAC605-D1F9-42C0-BEAC-9CCD784A530E}" srcOrd="0" destOrd="0" presId="urn:microsoft.com/office/officeart/2005/8/layout/chevron2"/>
    <dgm:cxn modelId="{6DEED871-BF11-412C-A0FC-C89220BF7493}" srcId="{22DA3804-5DE4-4CAD-9B4D-EE18A67CF7DC}" destId="{E4EB8EB2-1630-41AA-921E-2DE179BFB6B4}" srcOrd="2" destOrd="0" parTransId="{DAE1CCA7-6135-4D42-9DC1-1D918C4BB29A}" sibTransId="{BAA43F70-64FF-4C89-A31C-A7CB2E077583}"/>
    <dgm:cxn modelId="{27CAD475-279C-42B4-B10E-5F479CAD858A}" type="presOf" srcId="{6D6C6022-4095-4C7A-AFBC-EE92C3094164}" destId="{2C33C495-8A06-4F21-BB92-31F93BD5D390}" srcOrd="0" destOrd="2" presId="urn:microsoft.com/office/officeart/2005/8/layout/chevron2"/>
    <dgm:cxn modelId="{FC7C4881-3DC2-4623-A497-8FD0B2F9D973}" srcId="{E4EB8EB2-1630-41AA-921E-2DE179BFB6B4}" destId="{6D6C6022-4095-4C7A-AFBC-EE92C3094164}" srcOrd="2" destOrd="0" parTransId="{62C4BBEC-7872-458B-8326-C435120F2EAC}" sibTransId="{A430F00A-05AF-47BE-B579-853926E62B19}"/>
    <dgm:cxn modelId="{272D5804-655E-4A84-B387-CB6865AE7085}" type="presOf" srcId="{1AD79BA9-21FB-4E64-96E1-FCCB8EF1D3A4}" destId="{F519E244-F2B8-42EB-BDE8-896EDC2070A5}" srcOrd="0" destOrd="0" presId="urn:microsoft.com/office/officeart/2005/8/layout/chevron2"/>
    <dgm:cxn modelId="{40832835-99DE-4032-B9BE-B7D08D7E8A9D}" type="presOf" srcId="{9B414B28-202D-4B9A-ABFB-E4E7AA66008E}" destId="{2C33C495-8A06-4F21-BB92-31F93BD5D390}" srcOrd="0" destOrd="1" presId="urn:microsoft.com/office/officeart/2005/8/layout/chevron2"/>
    <dgm:cxn modelId="{96DCA2CB-691B-4D71-91BD-1DBFC0B9F637}" srcId="{9B88F2C5-4648-4C81-BB67-E1BA6F809A1B}" destId="{F7A2B0DE-D21E-4F6E-B162-00A90157A6C7}" srcOrd="0" destOrd="0" parTransId="{9DBCE2EF-3064-4169-B72D-13737062EB1A}" sibTransId="{29C53A15-FD34-41A3-B156-03049DE81664}"/>
    <dgm:cxn modelId="{E8E5F147-135B-4454-B2EC-BE7F16A0952D}" srcId="{E4EB8EB2-1630-41AA-921E-2DE179BFB6B4}" destId="{9B414B28-202D-4B9A-ABFB-E4E7AA66008E}" srcOrd="1" destOrd="0" parTransId="{3C6CCE5F-24DB-454D-B256-A9FEC340F2F9}" sibTransId="{F5AA4DA0-4605-4369-9882-76906F666084}"/>
    <dgm:cxn modelId="{C04F6FF2-8B7D-44B4-93FC-2192D93FD2B1}" type="presOf" srcId="{22DA3804-5DE4-4CAD-9B4D-EE18A67CF7DC}" destId="{34D5A033-F9D4-4ADB-9446-AC9AC2DDB4E7}" srcOrd="0" destOrd="0" presId="urn:microsoft.com/office/officeart/2005/8/layout/chevron2"/>
    <dgm:cxn modelId="{D1B7FC33-7892-4C96-82F6-A007707E0569}" srcId="{E4EB8EB2-1630-41AA-921E-2DE179BFB6B4}" destId="{220C9929-D0AF-4663-BA37-ECC413763C11}" srcOrd="0" destOrd="0" parTransId="{B44536EF-7C7E-41D6-8E95-C92530A46FB5}" sibTransId="{2572811C-F991-42A6-AC45-73C158F5EA40}"/>
    <dgm:cxn modelId="{95986627-74D0-4C44-8DEB-F43CE3175B07}" type="presOf" srcId="{976D5E8E-BB38-4675-ACAD-6E9B8F4C8274}" destId="{2575618C-CFF1-452B-A001-E8BF0A46B0FA}" srcOrd="0" destOrd="1" presId="urn:microsoft.com/office/officeart/2005/8/layout/chevron2"/>
    <dgm:cxn modelId="{879270EB-7F19-4006-85D9-DB35B13D1D00}" srcId="{1AD79BA9-21FB-4E64-96E1-FCCB8EF1D3A4}" destId="{976D5E8E-BB38-4675-ACAD-6E9B8F4C8274}" srcOrd="1" destOrd="0" parTransId="{7F9CE393-4C0D-400B-9AFE-A4DC20F0C31E}" sibTransId="{C72C72DF-3602-44A1-B880-087AE9AEADDB}"/>
    <dgm:cxn modelId="{E6574505-36B9-4A2D-AB42-F66FCD2351A6}" srcId="{9B88F2C5-4648-4C81-BB67-E1BA6F809A1B}" destId="{A5737C35-E7B4-4ACF-B079-5D322DB214AC}" srcOrd="1" destOrd="0" parTransId="{00306C98-EC59-43EB-955B-4DD09B9C8D03}" sibTransId="{440F8B3D-DDB3-47DF-80A3-3A1298770BCD}"/>
    <dgm:cxn modelId="{46947742-72C3-4CCD-B44D-C64F88E2F3FF}" type="presOf" srcId="{A5737C35-E7B4-4ACF-B079-5D322DB214AC}" destId="{2C72CC36-3A9F-4AA4-B35F-17926BB1610D}" srcOrd="0" destOrd="1" presId="urn:microsoft.com/office/officeart/2005/8/layout/chevron2"/>
    <dgm:cxn modelId="{7FD2919C-1EAA-4BBA-9E9F-A2E017DB3BB6}" type="presOf" srcId="{7C2E2AFE-D727-4401-804A-2C2487FB7512}" destId="{2575618C-CFF1-452B-A001-E8BF0A46B0FA}" srcOrd="0" destOrd="0" presId="urn:microsoft.com/office/officeart/2005/8/layout/chevron2"/>
    <dgm:cxn modelId="{0F30624B-F7C1-4C5D-863B-AB772D700C37}" type="presParOf" srcId="{34D5A033-F9D4-4ADB-9446-AC9AC2DDB4E7}" destId="{AC6D6137-F29D-434B-AAE8-4C308B4B0FDF}" srcOrd="0" destOrd="0" presId="urn:microsoft.com/office/officeart/2005/8/layout/chevron2"/>
    <dgm:cxn modelId="{E4367D84-9B52-48A6-8F61-12DD53EDB3B6}" type="presParOf" srcId="{AC6D6137-F29D-434B-AAE8-4C308B4B0FDF}" destId="{3128B5F3-C85F-44A8-8D17-FDB087AFF0D8}" srcOrd="0" destOrd="0" presId="urn:microsoft.com/office/officeart/2005/8/layout/chevron2"/>
    <dgm:cxn modelId="{5343CB6B-93A8-4421-A4A0-A6F37B24AE43}" type="presParOf" srcId="{AC6D6137-F29D-434B-AAE8-4C308B4B0FDF}" destId="{2C72CC36-3A9F-4AA4-B35F-17926BB1610D}" srcOrd="1" destOrd="0" presId="urn:microsoft.com/office/officeart/2005/8/layout/chevron2"/>
    <dgm:cxn modelId="{45A601CD-DE82-4241-A55B-5CE5E345927F}" type="presParOf" srcId="{34D5A033-F9D4-4ADB-9446-AC9AC2DDB4E7}" destId="{63EBC413-69D5-497F-A1F6-5688C183C840}" srcOrd="1" destOrd="0" presId="urn:microsoft.com/office/officeart/2005/8/layout/chevron2"/>
    <dgm:cxn modelId="{8C649FB9-E88A-414D-B66B-497693085CC3}" type="presParOf" srcId="{34D5A033-F9D4-4ADB-9446-AC9AC2DDB4E7}" destId="{A1A7A585-57D0-4DE6-A541-14CAC0128851}" srcOrd="2" destOrd="0" presId="urn:microsoft.com/office/officeart/2005/8/layout/chevron2"/>
    <dgm:cxn modelId="{BC46E90E-AFD3-498E-A230-6D0CC219D3B4}" type="presParOf" srcId="{A1A7A585-57D0-4DE6-A541-14CAC0128851}" destId="{F519E244-F2B8-42EB-BDE8-896EDC2070A5}" srcOrd="0" destOrd="0" presId="urn:microsoft.com/office/officeart/2005/8/layout/chevron2"/>
    <dgm:cxn modelId="{ACE8DF2D-520D-430F-8E5F-0995FBC146BB}" type="presParOf" srcId="{A1A7A585-57D0-4DE6-A541-14CAC0128851}" destId="{2575618C-CFF1-452B-A001-E8BF0A46B0FA}" srcOrd="1" destOrd="0" presId="urn:microsoft.com/office/officeart/2005/8/layout/chevron2"/>
    <dgm:cxn modelId="{CA26DB43-16E5-4A59-9520-74B548DC5915}" type="presParOf" srcId="{34D5A033-F9D4-4ADB-9446-AC9AC2DDB4E7}" destId="{C52E33EC-9691-4357-B50D-63C7202CDD45}" srcOrd="3" destOrd="0" presId="urn:microsoft.com/office/officeart/2005/8/layout/chevron2"/>
    <dgm:cxn modelId="{74A4EB36-A8B5-4878-A29B-ECA8EF652645}" type="presParOf" srcId="{34D5A033-F9D4-4ADB-9446-AC9AC2DDB4E7}" destId="{A56248FE-6BAF-4177-922C-266916184A9D}" srcOrd="4" destOrd="0" presId="urn:microsoft.com/office/officeart/2005/8/layout/chevron2"/>
    <dgm:cxn modelId="{623E8BDD-CD63-4E74-A162-70F02F8331C1}" type="presParOf" srcId="{A56248FE-6BAF-4177-922C-266916184A9D}" destId="{30BAC605-D1F9-42C0-BEAC-9CCD784A530E}" srcOrd="0" destOrd="0" presId="urn:microsoft.com/office/officeart/2005/8/layout/chevron2"/>
    <dgm:cxn modelId="{5AA419C2-7CA2-482E-B1D3-4995C986BF5D}" type="presParOf" srcId="{A56248FE-6BAF-4177-922C-266916184A9D}" destId="{2C33C495-8A06-4F21-BB92-31F93BD5D390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08828E79-2CCA-4973-A4DD-3F0A9ECD307A}" type="datetimeFigureOut">
              <a:rPr lang="sv-SE"/>
              <a:pPr>
                <a:defRPr/>
              </a:pPr>
              <a:t>2012-03-16</a:t>
            </a:fld>
            <a:endParaRPr lang="sv-SE"/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344562EF-60D7-4063-BF38-B0B3F12C7F9B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BEE90058-E811-4A2B-AF69-7E67F840AB87}" type="datetimeFigureOut">
              <a:rPr lang="sv-SE"/>
              <a:pPr>
                <a:defRPr/>
              </a:pPr>
              <a:t>2012-03-16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sv-SE" noProof="0" smtClean="0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sv-SE" noProof="0" smtClean="0"/>
              <a:t>Klicka här för att ändra format på bakgrundstexten</a:t>
            </a:r>
          </a:p>
          <a:p>
            <a:pPr lvl="1"/>
            <a:r>
              <a:rPr lang="sv-SE" noProof="0" smtClean="0"/>
              <a:t>Nivå två</a:t>
            </a:r>
          </a:p>
          <a:p>
            <a:pPr lvl="2"/>
            <a:r>
              <a:rPr lang="sv-SE" noProof="0" smtClean="0"/>
              <a:t>Nivå tre</a:t>
            </a:r>
          </a:p>
          <a:p>
            <a:pPr lvl="3"/>
            <a:r>
              <a:rPr lang="sv-SE" noProof="0" smtClean="0"/>
              <a:t>Nivå fyra</a:t>
            </a:r>
          </a:p>
          <a:p>
            <a:pPr lvl="4"/>
            <a:r>
              <a:rPr lang="sv-SE" noProof="0" smtClean="0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A116007B-2885-4099-BFE0-F82F39D99885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1630680"/>
            <a:ext cx="3008313" cy="68834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1584960"/>
            <a:ext cx="5111750" cy="4541203"/>
          </a:xfrm>
        </p:spPr>
        <p:txBody>
          <a:bodyPr/>
          <a:lstStyle>
            <a:lvl1pPr>
              <a:defRPr sz="3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 dirty="0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2529840"/>
            <a:ext cx="3008313" cy="359632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77048" y="1280159"/>
            <a:ext cx="5486400" cy="3295015"/>
          </a:xfrm>
        </p:spPr>
        <p:txBody>
          <a:bodyPr/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sv-SE" noProof="0" smtClean="0"/>
              <a:t>Klicka på ikonen för att lägga till en bild</a:t>
            </a:r>
            <a:endParaRPr lang="sv-SE" noProof="0" dirty="0" smtClean="0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v-SE" dirty="0" smtClean="0"/>
              <a:t>Klicka här för att ändra format</a:t>
            </a:r>
            <a:endParaRPr lang="sv-SE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dirty="0" smtClean="0"/>
              <a:t>Klicka här för att ändra format på underrubrik i bakgrunden</a:t>
            </a:r>
            <a:endParaRPr lang="sv-SE" dirty="0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Klicka här för att ändra format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dirty="0" smtClean="0"/>
              <a:t>Klicka här för att ändra format på bakgrundstexten</a:t>
            </a:r>
          </a:p>
          <a:p>
            <a:pPr lvl="1"/>
            <a:r>
              <a:rPr lang="sv-SE" dirty="0" smtClean="0"/>
              <a:t>Nivå två</a:t>
            </a:r>
          </a:p>
          <a:p>
            <a:pPr lvl="2"/>
            <a:r>
              <a:rPr lang="sv-SE" dirty="0" smtClean="0"/>
              <a:t>Nivå tre</a:t>
            </a:r>
          </a:p>
          <a:p>
            <a:pPr lvl="3"/>
            <a:r>
              <a:rPr lang="sv-SE" dirty="0" smtClean="0"/>
              <a:t>Nivå fyra</a:t>
            </a:r>
          </a:p>
          <a:p>
            <a:pPr lvl="4"/>
            <a:r>
              <a:rPr lang="sv-SE" dirty="0" smtClean="0"/>
              <a:t>Nivå fem</a:t>
            </a:r>
            <a:endParaRPr lang="sv-SE" dirty="0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Klicka här för att ändra format</a:t>
            </a:r>
            <a:endParaRPr lang="sv-SE" dirty="0"/>
          </a:p>
        </p:txBody>
      </p:sp>
      <p:sp>
        <p:nvSpPr>
          <p:cNvPr id="3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ubrik och innehåll, 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tshållare för text 6"/>
          <p:cNvSpPr>
            <a:spLocks noGrp="1"/>
          </p:cNvSpPr>
          <p:nvPr>
            <p:ph type="body" sz="quarter" idx="10"/>
          </p:nvPr>
        </p:nvSpPr>
        <p:spPr>
          <a:xfrm>
            <a:off x="726214" y="1428736"/>
            <a:ext cx="7632000" cy="4248000"/>
          </a:xfrm>
        </p:spPr>
        <p:txBody>
          <a:bodyPr/>
          <a:lstStyle>
            <a:lvl1pPr marL="355600" indent="-355600">
              <a:tabLst>
                <a:tab pos="355600" algn="l"/>
              </a:tabLst>
              <a:defRPr/>
            </a:lvl1pPr>
            <a:lvl2pPr>
              <a:tabLst/>
              <a:defRPr/>
            </a:lvl2pPr>
          </a:lstStyle>
          <a:p>
            <a:pPr lvl="0"/>
            <a:r>
              <a:rPr lang="sv-SE" dirty="0" smtClean="0"/>
              <a:t>Klicka här för att ändra format på bakgrundstexten</a:t>
            </a:r>
          </a:p>
          <a:p>
            <a:pPr lvl="1"/>
            <a:r>
              <a:rPr lang="sv-SE" dirty="0" smtClean="0"/>
              <a:t>Nivå två</a:t>
            </a:r>
          </a:p>
          <a:p>
            <a:pPr lvl="2"/>
            <a:r>
              <a:rPr lang="sv-SE" dirty="0" smtClean="0"/>
              <a:t>Nivå tre</a:t>
            </a:r>
          </a:p>
          <a:p>
            <a:pPr lvl="3"/>
            <a:r>
              <a:rPr lang="sv-SE" dirty="0" smtClean="0"/>
              <a:t>Nivå fyra</a:t>
            </a:r>
          </a:p>
          <a:p>
            <a:pPr lvl="4"/>
            <a:r>
              <a:rPr lang="sv-SE" dirty="0" smtClean="0"/>
              <a:t>Nivå fem</a:t>
            </a:r>
            <a:endParaRPr lang="sv-SE" dirty="0"/>
          </a:p>
        </p:txBody>
      </p:sp>
      <p:sp>
        <p:nvSpPr>
          <p:cNvPr id="4" name="Rubrik 1"/>
          <p:cNvSpPr>
            <a:spLocks noGrp="1"/>
          </p:cNvSpPr>
          <p:nvPr>
            <p:ph type="title"/>
          </p:nvPr>
        </p:nvSpPr>
        <p:spPr>
          <a:xfrm>
            <a:off x="714348" y="428604"/>
            <a:ext cx="7772400" cy="1036800"/>
          </a:xfrm>
        </p:spPr>
        <p:txBody>
          <a:bodyPr/>
          <a:lstStyle>
            <a:lvl1pPr>
              <a:defRPr b="0"/>
            </a:lvl1pPr>
          </a:lstStyle>
          <a:p>
            <a:r>
              <a:rPr lang="sv-SE" dirty="0" smtClean="0"/>
              <a:t>Klicka här för att ändra format</a:t>
            </a:r>
            <a:endParaRPr lang="sv-S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v-SE" dirty="0" smtClean="0"/>
              <a:t>Klicka här för att ändra format</a:t>
            </a:r>
            <a:endParaRPr lang="sv-SE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dirty="0" smtClean="0"/>
              <a:t>Klicka här för att ändra format på underrubrik i bakgrunden</a:t>
            </a:r>
            <a:endParaRPr lang="sv-SE" dirty="0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Klicka här för att ändra format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dirty="0" smtClean="0"/>
              <a:t>Klicka här för att ändra format på bakgrundstexten</a:t>
            </a:r>
          </a:p>
          <a:p>
            <a:pPr lvl="1"/>
            <a:r>
              <a:rPr lang="sv-SE" dirty="0" smtClean="0"/>
              <a:t>Nivå två</a:t>
            </a:r>
          </a:p>
          <a:p>
            <a:pPr lvl="2"/>
            <a:r>
              <a:rPr lang="sv-SE" dirty="0" smtClean="0"/>
              <a:t>Nivå tre</a:t>
            </a:r>
          </a:p>
          <a:p>
            <a:pPr lvl="3"/>
            <a:r>
              <a:rPr lang="sv-SE" dirty="0" smtClean="0"/>
              <a:t>Nivå fyra</a:t>
            </a:r>
          </a:p>
          <a:p>
            <a:pPr lvl="4"/>
            <a:r>
              <a:rPr lang="sv-SE" dirty="0" smtClean="0"/>
              <a:t>Nivå fem</a:t>
            </a:r>
            <a:endParaRPr lang="sv-SE" dirty="0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Klicka här för att ändra format</a:t>
            </a:r>
            <a:endParaRPr lang="sv-SE" dirty="0"/>
          </a:p>
        </p:txBody>
      </p:sp>
      <p:sp>
        <p:nvSpPr>
          <p:cNvPr id="3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passad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datum 2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4" name="Platshållare för sidfot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sv-SE"/>
              <a:t>Spridningskonferens 25 oktober 2011</a:t>
            </a:r>
          </a:p>
        </p:txBody>
      </p:sp>
      <p:sp>
        <p:nvSpPr>
          <p:cNvPr id="5" name="Platshållare för bildnumm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sv-S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1318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719138" y="2159000"/>
            <a:ext cx="3773487" cy="393700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 dirty="0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5025" y="2159000"/>
            <a:ext cx="3775075" cy="393700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1051560"/>
            <a:ext cx="8229600" cy="366078"/>
          </a:xfrm>
        </p:spPr>
        <p:txBody>
          <a:bodyPr/>
          <a:lstStyle>
            <a:lvl1pPr>
              <a:defRPr/>
            </a:lvl1pPr>
          </a:lstStyle>
          <a:p>
            <a:r>
              <a:rPr lang="sv-SE" smtClean="0"/>
              <a:t>Klicka här för att ändra format</a:t>
            </a:r>
            <a:endParaRPr lang="sv-SE" dirty="0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396240" y="1600200"/>
            <a:ext cx="4040188" cy="1443355"/>
          </a:xfrm>
        </p:spPr>
        <p:txBody>
          <a:bodyPr anchor="b"/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3230880"/>
            <a:ext cx="4040188" cy="2895282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 dirty="0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14545" y="1706880"/>
            <a:ext cx="4041775" cy="1321435"/>
          </a:xfrm>
        </p:spPr>
        <p:txBody>
          <a:bodyPr anchor="b"/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3215640"/>
            <a:ext cx="4041775" cy="2910522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image" Target="http://www.nutek.se/content/1/c4/64/49/EUlogo_Inv_v_RGB.gif" TargetMode="Externa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image" Target="../media/image5.jpe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3.png"/><Relationship Id="rId5" Type="http://schemas.openxmlformats.org/officeDocument/2006/relationships/theme" Target="../theme/theme4.xml"/><Relationship Id="rId4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5" descr="TRAFIKVERKET_element_till_ppt-mall"/>
          <p:cNvPicPr>
            <a:picLocks noChangeAspect="1" noChangeArrowheads="1"/>
          </p:cNvPicPr>
          <p:nvPr/>
        </p:nvPicPr>
        <p:blipFill>
          <a:blip r:embed="rId3"/>
          <a:srcRect l="11249" t="2519" b="10538"/>
          <a:stretch>
            <a:fillRect/>
          </a:stretch>
        </p:blipFill>
        <p:spPr bwMode="auto">
          <a:xfrm>
            <a:off x="142875" y="152400"/>
            <a:ext cx="2855913" cy="6573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Platshållare för rubrik 7"/>
          <p:cNvSpPr>
            <a:spLocks noGrp="1"/>
          </p:cNvSpPr>
          <p:nvPr>
            <p:ph type="title"/>
          </p:nvPr>
        </p:nvSpPr>
        <p:spPr bwMode="auto">
          <a:xfrm>
            <a:off x="285750" y="357188"/>
            <a:ext cx="2571750" cy="2725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Klicka här för att ange rubrik</a:t>
            </a:r>
          </a:p>
        </p:txBody>
      </p:sp>
      <p:pic>
        <p:nvPicPr>
          <p:cNvPr id="1028" name="Picture 41" descr="TRAFIKVERKET_ppt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52775" y="3829050"/>
            <a:ext cx="5514975" cy="108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2000" b="1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  <a:lvl2pPr algn="l" rtl="0" fontAlgn="base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3" descr="bottenstrip_rod_toning ljustillmork"/>
          <p:cNvPicPr>
            <a:picLocks noChangeAspect="1" noChangeArrowheads="1"/>
          </p:cNvPicPr>
          <p:nvPr/>
        </p:nvPicPr>
        <p:blipFill>
          <a:blip r:embed="rId5"/>
          <a:srcRect l="3429" r="2547"/>
          <a:stretch>
            <a:fillRect/>
          </a:stretch>
        </p:blipFill>
        <p:spPr bwMode="auto">
          <a:xfrm>
            <a:off x="0" y="6169025"/>
            <a:ext cx="9144000" cy="69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Platshållare för rubrik 1"/>
          <p:cNvSpPr>
            <a:spLocks noGrp="1"/>
          </p:cNvSpPr>
          <p:nvPr>
            <p:ph type="title"/>
          </p:nvPr>
        </p:nvSpPr>
        <p:spPr bwMode="auto">
          <a:xfrm>
            <a:off x="457200" y="4143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Klicka här för att ändra format</a:t>
            </a:r>
          </a:p>
        </p:txBody>
      </p:sp>
      <p:sp>
        <p:nvSpPr>
          <p:cNvPr id="3076" name="Platshållare för text 2"/>
          <p:cNvSpPr>
            <a:spLocks noGrp="1"/>
          </p:cNvSpPr>
          <p:nvPr>
            <p:ph type="body" idx="1"/>
          </p:nvPr>
        </p:nvSpPr>
        <p:spPr bwMode="auto">
          <a:xfrm>
            <a:off x="457200" y="1711325"/>
            <a:ext cx="8229600" cy="431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</a:p>
        </p:txBody>
      </p:sp>
      <p:sp>
        <p:nvSpPr>
          <p:cNvPr id="7" name="textruta 6"/>
          <p:cNvSpPr txBox="1"/>
          <p:nvPr/>
        </p:nvSpPr>
        <p:spPr>
          <a:xfrm>
            <a:off x="288925" y="6448425"/>
            <a:ext cx="428625" cy="2159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fld id="{CF67A140-ED8C-4499-B02B-E67ABDD08CAE}" type="slidenum">
              <a:rPr lang="sv-SE" sz="800">
                <a:solidFill>
                  <a:schemeClr val="bg1"/>
                </a:solidFill>
              </a:rPr>
              <a:pPr>
                <a:defRPr/>
              </a:pPr>
              <a:t>‹#›</a:t>
            </a:fld>
            <a:endParaRPr lang="sv-SE" sz="800" dirty="0">
              <a:solidFill>
                <a:schemeClr val="bg1"/>
              </a:solidFill>
            </a:endParaRPr>
          </a:p>
        </p:txBody>
      </p:sp>
      <p:sp>
        <p:nvSpPr>
          <p:cNvPr id="8" name="textruta 7"/>
          <p:cNvSpPr txBox="1"/>
          <p:nvPr/>
        </p:nvSpPr>
        <p:spPr>
          <a:xfrm>
            <a:off x="555625" y="6448425"/>
            <a:ext cx="750888" cy="2159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fld id="{077D8C2F-A12E-42C7-9D8C-6FAF3C5D08E3}" type="datetime1">
              <a:rPr lang="sv-SE" sz="800">
                <a:solidFill>
                  <a:schemeClr val="bg1"/>
                </a:solidFill>
              </a:rPr>
              <a:pPr>
                <a:defRPr/>
              </a:pPr>
              <a:t>2012-03-16</a:t>
            </a:fld>
            <a:endParaRPr lang="sv-SE" sz="800" dirty="0">
              <a:solidFill>
                <a:schemeClr val="bg1"/>
              </a:solidFill>
            </a:endParaRPr>
          </a:p>
        </p:txBody>
      </p:sp>
      <p:sp>
        <p:nvSpPr>
          <p:cNvPr id="2074" name="Rectangle 2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36925" y="6423025"/>
            <a:ext cx="28956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2" r:id="rId2"/>
    <p:sldLayoutId id="2147483721" r:id="rId3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92150"/>
            <a:chOff x="0" y="0"/>
            <a:chExt cx="5760" cy="614"/>
          </a:xfrm>
          <a:noFill/>
        </p:grpSpPr>
        <p:sp>
          <p:nvSpPr>
            <p:cNvPr id="10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5760" cy="61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sv-SE">
                <a:solidFill>
                  <a:srgbClr val="000000"/>
                </a:solidFill>
                <a:latin typeface="Verdana"/>
              </a:endParaRPr>
            </a:p>
          </p:txBody>
        </p:sp>
        <p:grpSp>
          <p:nvGrpSpPr>
            <p:cNvPr id="3" name="Group 5"/>
            <p:cNvGrpSpPr>
              <a:grpSpLocks/>
            </p:cNvGrpSpPr>
            <p:nvPr/>
          </p:nvGrpSpPr>
          <p:grpSpPr bwMode="auto">
            <a:xfrm>
              <a:off x="5667" y="48"/>
              <a:ext cx="93" cy="498"/>
              <a:chOff x="4846" y="1403"/>
              <a:chExt cx="93" cy="498"/>
            </a:xfrm>
            <a:grpFill/>
          </p:grpSpPr>
          <p:sp>
            <p:nvSpPr>
              <p:cNvPr id="13" name="Rectangle 6"/>
              <p:cNvSpPr>
                <a:spLocks noChangeArrowheads="1"/>
              </p:cNvSpPr>
              <p:nvPr/>
            </p:nvSpPr>
            <p:spPr bwMode="auto">
              <a:xfrm>
                <a:off x="4848" y="1403"/>
                <a:ext cx="91" cy="9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sv-SE">
                  <a:solidFill>
                    <a:srgbClr val="000000"/>
                  </a:solidFill>
                  <a:latin typeface="Verdana"/>
                </a:endParaRPr>
              </a:p>
            </p:txBody>
          </p:sp>
          <p:sp>
            <p:nvSpPr>
              <p:cNvPr id="14" name="Rectangle 7"/>
              <p:cNvSpPr>
                <a:spLocks noChangeArrowheads="1"/>
              </p:cNvSpPr>
              <p:nvPr/>
            </p:nvSpPr>
            <p:spPr bwMode="auto">
              <a:xfrm>
                <a:off x="4847" y="1537"/>
                <a:ext cx="91" cy="9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sv-SE">
                  <a:solidFill>
                    <a:srgbClr val="000000"/>
                  </a:solidFill>
                  <a:latin typeface="Verdana"/>
                </a:endParaRPr>
              </a:p>
            </p:txBody>
          </p:sp>
          <p:sp>
            <p:nvSpPr>
              <p:cNvPr id="15" name="Rectangle 8"/>
              <p:cNvSpPr>
                <a:spLocks noChangeArrowheads="1"/>
              </p:cNvSpPr>
              <p:nvPr/>
            </p:nvSpPr>
            <p:spPr bwMode="auto">
              <a:xfrm>
                <a:off x="4846" y="1673"/>
                <a:ext cx="91" cy="9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sv-SE">
                  <a:solidFill>
                    <a:srgbClr val="000000"/>
                  </a:solidFill>
                  <a:latin typeface="Verdana"/>
                </a:endParaRPr>
              </a:p>
            </p:txBody>
          </p:sp>
          <p:sp>
            <p:nvSpPr>
              <p:cNvPr id="19" name="Rectangle 9"/>
              <p:cNvSpPr>
                <a:spLocks noChangeArrowheads="1"/>
              </p:cNvSpPr>
              <p:nvPr/>
            </p:nvSpPr>
            <p:spPr bwMode="auto">
              <a:xfrm>
                <a:off x="4847" y="1810"/>
                <a:ext cx="91" cy="92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sv-SE">
                  <a:solidFill>
                    <a:srgbClr val="000000"/>
                  </a:solidFill>
                  <a:latin typeface="Verdana"/>
                </a:endParaRPr>
              </a:p>
            </p:txBody>
          </p:sp>
        </p:grpSp>
      </p:grpSp>
      <p:sp>
        <p:nvSpPr>
          <p:cNvPr id="717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719138" y="1079500"/>
            <a:ext cx="7700962" cy="83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Klicka här för att ändra format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2313" y="2143125"/>
            <a:ext cx="7699375" cy="393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</a:p>
        </p:txBody>
      </p:sp>
      <p:sp>
        <p:nvSpPr>
          <p:cNvPr id="1029" name="Rektangel 17"/>
          <p:cNvSpPr>
            <a:spLocks noChangeArrowheads="1"/>
          </p:cNvSpPr>
          <p:nvPr/>
        </p:nvSpPr>
        <p:spPr bwMode="auto">
          <a:xfrm>
            <a:off x="8604250" y="411163"/>
            <a:ext cx="323850" cy="23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defRPr/>
            </a:pPr>
            <a:fld id="{DA0F4DDA-D2EB-4503-B495-880ADED271DF}" type="slidenum">
              <a:rPr lang="sv-SE" sz="900">
                <a:solidFill>
                  <a:srgbClr val="000000"/>
                </a:solidFill>
                <a:latin typeface="Verdana" pitchFamily="34" charset="0"/>
              </a:rPr>
              <a:pPr algn="r">
                <a:defRPr/>
              </a:pPr>
              <a:t>‹#›</a:t>
            </a:fld>
            <a:endParaRPr lang="sv-SE" sz="900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1030" name="textruta 16"/>
          <p:cNvSpPr txBox="1">
            <a:spLocks noChangeArrowheads="1"/>
          </p:cNvSpPr>
          <p:nvPr/>
        </p:nvSpPr>
        <p:spPr bwMode="auto">
          <a:xfrm>
            <a:off x="6350000" y="193675"/>
            <a:ext cx="2573338" cy="23177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ea typeface="Geneva"/>
                <a:cs typeface="Geneva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ea typeface="Geneva"/>
                <a:cs typeface="Geneva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Geneva"/>
                <a:cs typeface="Geneva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Geneva"/>
                <a:cs typeface="Geneva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ea typeface="Geneva"/>
                <a:cs typeface="Geneva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Geneva"/>
                <a:cs typeface="Geneva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Geneva"/>
                <a:cs typeface="Geneva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Geneva"/>
                <a:cs typeface="Geneva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Geneva"/>
                <a:cs typeface="Geneva"/>
              </a:defRPr>
            </a:lvl9pPr>
          </a:lstStyle>
          <a:p>
            <a:pPr algn="r" eaLnBrk="1" hangingPunct="1">
              <a:defRPr/>
            </a:pPr>
            <a:fld id="{EED85573-CEFE-4F18-9344-A1DF9910E1F0}" type="datetime1">
              <a:rPr lang="sv-SE" sz="900" smtClean="0">
                <a:solidFill>
                  <a:srgbClr val="000000"/>
                </a:solidFill>
                <a:latin typeface="Verdana" pitchFamily="34" charset="0"/>
              </a:rPr>
              <a:pPr algn="r" eaLnBrk="1" hangingPunct="1">
                <a:defRPr/>
              </a:pPr>
              <a:t>2012-03-16</a:t>
            </a:fld>
            <a:endParaRPr lang="sv-SE" sz="900" smtClean="0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21" name="Platshållare för datum 20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686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200">
                <a:solidFill>
                  <a:srgbClr val="000000">
                    <a:tint val="75000"/>
                  </a:srgb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22" name="Platshållare för sidfot 21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rgbClr val="000000">
                    <a:tint val="75000"/>
                  </a:srgb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23" name="Platshållare för bildnummer 22"/>
          <p:cNvSpPr>
            <a:spLocks noGrp="1"/>
          </p:cNvSpPr>
          <p:nvPr>
            <p:ph type="sldNum" sz="quarter" idx="4"/>
          </p:nvPr>
        </p:nvSpPr>
        <p:spPr>
          <a:xfrm>
            <a:off x="6072188" y="6356350"/>
            <a:ext cx="2614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0000">
                    <a:tint val="75000"/>
                  </a:srgbClr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sv-SE"/>
          </a:p>
        </p:txBody>
      </p:sp>
      <p:pic>
        <p:nvPicPr>
          <p:cNvPr id="29" name="Bildobjekt 5" descr="Vänsterställd logotyp med »En investering för framtiden«"/>
          <p:cNvPicPr>
            <a:picLocks noChangeAspect="1" noChangeArrowheads="1"/>
          </p:cNvPicPr>
          <p:nvPr/>
        </p:nvPicPr>
        <p:blipFill>
          <a:blip r:embed="rId12" r:link="rId13"/>
          <a:srcRect/>
          <a:stretch>
            <a:fillRect/>
          </a:stretch>
        </p:blipFill>
        <p:spPr bwMode="auto">
          <a:xfrm>
            <a:off x="7694613" y="6088063"/>
            <a:ext cx="1235075" cy="6350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</p:pic>
      <p:pic>
        <p:nvPicPr>
          <p:cNvPr id="7179" name="Bild 1" descr="http://intra/avdelningar/enhet_administration/Stockholmsregionens_Transportsystem/Delade%20dokument/Webben/Profilbild_juli09/SATSA_grafik/SATSA_logo/satsa_logo_webb.jpg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0" y="0"/>
            <a:ext cx="2449513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+mj-lt"/>
          <a:ea typeface="+mj-ea"/>
          <a:cs typeface="Geneva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Verdana" pitchFamily="34" charset="0"/>
          <a:ea typeface="Geneva" pitchFamily="1" charset="-128"/>
          <a:cs typeface="Geneva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Verdana" pitchFamily="34" charset="0"/>
          <a:ea typeface="Geneva" pitchFamily="1" charset="-128"/>
          <a:cs typeface="Geneva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Verdana" pitchFamily="34" charset="0"/>
          <a:ea typeface="Geneva" pitchFamily="1" charset="-128"/>
          <a:cs typeface="Geneva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Verdana" pitchFamily="34" charset="0"/>
          <a:ea typeface="Geneva" pitchFamily="1" charset="-128"/>
          <a:cs typeface="Geneva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Verdana" pitchFamily="34" charset="0"/>
          <a:ea typeface="Geneva" pitchFamily="1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Verdana" pitchFamily="34" charset="0"/>
          <a:ea typeface="Geneva" pitchFamily="1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Verdana" pitchFamily="34" charset="0"/>
          <a:ea typeface="Geneva" pitchFamily="1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Verdana" pitchFamily="34" charset="0"/>
          <a:ea typeface="Geneva" pitchFamily="1" charset="-128"/>
        </a:defRPr>
      </a:lvl9pPr>
    </p:titleStyle>
    <p:bodyStyle>
      <a:lvl1pPr marL="342900" indent="-342900" algn="l" rtl="0" eaLnBrk="0" fontAlgn="base" hangingPunct="0">
        <a:lnSpc>
          <a:spcPct val="130000"/>
        </a:lnSpc>
        <a:spcBef>
          <a:spcPts val="500"/>
        </a:spcBef>
        <a:spcAft>
          <a:spcPts val="200"/>
        </a:spcAft>
        <a:buFont typeface="Wingdings" pitchFamily="2" charset="2"/>
        <a:buChar char="§"/>
        <a:defRPr sz="2200">
          <a:solidFill>
            <a:schemeClr val="tx1"/>
          </a:solidFill>
          <a:latin typeface="+mn-lt"/>
          <a:ea typeface="+mn-ea"/>
          <a:cs typeface="Geneva"/>
        </a:defRPr>
      </a:lvl1pPr>
      <a:lvl2pPr marL="742950" indent="-285750" algn="l" rtl="0" eaLnBrk="0" fontAlgn="base" hangingPunct="0">
        <a:lnSpc>
          <a:spcPct val="120000"/>
        </a:lnSpc>
        <a:spcBef>
          <a:spcPts val="400"/>
        </a:spcBef>
        <a:spcAft>
          <a:spcPts val="100"/>
        </a:spcAft>
        <a:buChar char="–"/>
        <a:defRPr sz="2000">
          <a:solidFill>
            <a:schemeClr val="tx1"/>
          </a:solidFill>
          <a:latin typeface="+mn-lt"/>
          <a:ea typeface="+mn-ea"/>
          <a:cs typeface="Geneva"/>
        </a:defRPr>
      </a:lvl2pPr>
      <a:lvl3pPr marL="1143000" indent="-209550" algn="l" rtl="0" eaLnBrk="0" fontAlgn="base" hangingPunct="0">
        <a:lnSpc>
          <a:spcPct val="120000"/>
        </a:lnSpc>
        <a:spcBef>
          <a:spcPts val="400"/>
        </a:spcBef>
        <a:spcAft>
          <a:spcPts val="10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  <a:cs typeface="Geneva"/>
        </a:defRPr>
      </a:lvl3pPr>
      <a:lvl4pPr marL="1600200" indent="-228600" algn="l" rtl="0" eaLnBrk="0" fontAlgn="base" hangingPunct="0">
        <a:lnSpc>
          <a:spcPct val="120000"/>
        </a:lnSpc>
        <a:spcBef>
          <a:spcPts val="400"/>
        </a:spcBef>
        <a:spcAft>
          <a:spcPts val="100"/>
        </a:spcAft>
        <a:buChar char="–"/>
        <a:defRPr sz="2000">
          <a:solidFill>
            <a:schemeClr val="tx1"/>
          </a:solidFill>
          <a:latin typeface="+mn-lt"/>
          <a:ea typeface="+mn-ea"/>
          <a:cs typeface="Geneva"/>
        </a:defRPr>
      </a:lvl4pPr>
      <a:lvl5pPr marL="2057400" indent="-228600" algn="l" rtl="0" eaLnBrk="0" fontAlgn="base" hangingPunct="0">
        <a:lnSpc>
          <a:spcPct val="120000"/>
        </a:lnSpc>
        <a:spcBef>
          <a:spcPts val="400"/>
        </a:spcBef>
        <a:spcAft>
          <a:spcPts val="100"/>
        </a:spcAft>
        <a:buChar char="»"/>
        <a:defRPr sz="2000">
          <a:solidFill>
            <a:schemeClr val="tx1"/>
          </a:solidFill>
          <a:latin typeface="+mn-lt"/>
          <a:ea typeface="+mn-ea"/>
          <a:cs typeface="Geneva"/>
        </a:defRPr>
      </a:lvl5pPr>
      <a:lvl6pPr marL="2514600" indent="-228600" algn="l" rtl="0" eaLnBrk="1" fontAlgn="base" hangingPunct="1">
        <a:lnSpc>
          <a:spcPct val="120000"/>
        </a:lnSpc>
        <a:spcBef>
          <a:spcPts val="400"/>
        </a:spcBef>
        <a:spcAft>
          <a:spcPts val="100"/>
        </a:spcAft>
        <a:buChar char="»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lnSpc>
          <a:spcPct val="120000"/>
        </a:lnSpc>
        <a:spcBef>
          <a:spcPts val="400"/>
        </a:spcBef>
        <a:spcAft>
          <a:spcPts val="100"/>
        </a:spcAft>
        <a:buChar char="»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lnSpc>
          <a:spcPct val="120000"/>
        </a:lnSpc>
        <a:spcBef>
          <a:spcPts val="400"/>
        </a:spcBef>
        <a:spcAft>
          <a:spcPts val="100"/>
        </a:spcAft>
        <a:buChar char="»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lnSpc>
          <a:spcPct val="120000"/>
        </a:lnSpc>
        <a:spcBef>
          <a:spcPts val="400"/>
        </a:spcBef>
        <a:spcAft>
          <a:spcPts val="100"/>
        </a:spcAft>
        <a:buChar char="»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3" descr="bottenstrip_rod_toning ljustillmork"/>
          <p:cNvPicPr>
            <a:picLocks noChangeAspect="1" noChangeArrowheads="1"/>
          </p:cNvPicPr>
          <p:nvPr/>
        </p:nvPicPr>
        <p:blipFill>
          <a:blip r:embed="rId6"/>
          <a:srcRect l="3429" r="2547"/>
          <a:stretch>
            <a:fillRect/>
          </a:stretch>
        </p:blipFill>
        <p:spPr bwMode="auto">
          <a:xfrm>
            <a:off x="0" y="6169025"/>
            <a:ext cx="9144000" cy="69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Platshållare för rubrik 1"/>
          <p:cNvSpPr>
            <a:spLocks noGrp="1"/>
          </p:cNvSpPr>
          <p:nvPr>
            <p:ph type="title"/>
          </p:nvPr>
        </p:nvSpPr>
        <p:spPr bwMode="auto">
          <a:xfrm>
            <a:off x="457200" y="4143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Klicka här för att ändra format</a:t>
            </a:r>
          </a:p>
        </p:txBody>
      </p:sp>
      <p:sp>
        <p:nvSpPr>
          <p:cNvPr id="18436" name="Platshållare för text 2"/>
          <p:cNvSpPr>
            <a:spLocks noGrp="1"/>
          </p:cNvSpPr>
          <p:nvPr>
            <p:ph type="body" idx="1"/>
          </p:nvPr>
        </p:nvSpPr>
        <p:spPr bwMode="auto">
          <a:xfrm>
            <a:off x="457200" y="1711325"/>
            <a:ext cx="8229600" cy="431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</a:p>
        </p:txBody>
      </p:sp>
      <p:sp>
        <p:nvSpPr>
          <p:cNvPr id="7" name="textruta 6"/>
          <p:cNvSpPr txBox="1"/>
          <p:nvPr/>
        </p:nvSpPr>
        <p:spPr>
          <a:xfrm>
            <a:off x="288925" y="6448425"/>
            <a:ext cx="428625" cy="2159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fld id="{1720FF26-8B0F-412F-80BE-F296368AACBE}" type="slidenum">
              <a:rPr lang="sv-SE" sz="80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sv-SE" sz="800" dirty="0">
              <a:solidFill>
                <a:prstClr val="white"/>
              </a:solidFill>
            </a:endParaRPr>
          </a:p>
        </p:txBody>
      </p:sp>
      <p:sp>
        <p:nvSpPr>
          <p:cNvPr id="8" name="textruta 7"/>
          <p:cNvSpPr txBox="1"/>
          <p:nvPr/>
        </p:nvSpPr>
        <p:spPr>
          <a:xfrm>
            <a:off x="555625" y="6448425"/>
            <a:ext cx="750888" cy="2159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fld id="{077D8C2F-A12E-42C7-9D8C-6FAF3C5D08E3}" type="datetime1">
              <a:rPr lang="sv-SE" sz="800">
                <a:solidFill>
                  <a:prstClr val="white"/>
                </a:solidFill>
              </a:rPr>
              <a:pPr>
                <a:defRPr/>
              </a:pPr>
              <a:t>2012-03-16</a:t>
            </a:fld>
            <a:endParaRPr lang="sv-SE" sz="800" dirty="0">
              <a:solidFill>
                <a:prstClr val="white"/>
              </a:solidFill>
            </a:endParaRPr>
          </a:p>
        </p:txBody>
      </p:sp>
      <p:sp>
        <p:nvSpPr>
          <p:cNvPr id="2074" name="Rectangle 2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36925" y="6423025"/>
            <a:ext cx="289560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>
                <a:solidFill>
                  <a:prstClr val="white"/>
                </a:solidFill>
              </a:defRPr>
            </a:lvl1pPr>
          </a:lstStyle>
          <a:p>
            <a:pPr>
              <a:defRPr/>
            </a:pPr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5" r:id="rId2"/>
    <p:sldLayoutId id="2147483724" r:id="rId3"/>
    <p:sldLayoutId id="2147483737" r:id="rId4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5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12" Type="http://schemas.openxmlformats.org/officeDocument/2006/relationships/image" Target="../media/image24.png"/><Relationship Id="rId17" Type="http://schemas.openxmlformats.org/officeDocument/2006/relationships/image" Target="../media/image29.jpeg"/><Relationship Id="rId2" Type="http://schemas.openxmlformats.org/officeDocument/2006/relationships/image" Target="../media/image14.png"/><Relationship Id="rId16" Type="http://schemas.openxmlformats.org/officeDocument/2006/relationships/image" Target="../media/image2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8.pn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5" Type="http://schemas.openxmlformats.org/officeDocument/2006/relationships/image" Target="../media/image27.pn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Relationship Id="rId1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ubrik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sv-SE" smtClean="0">
                <a:latin typeface="Arial" charset="0"/>
                <a:cs typeface="Arial" charset="0"/>
              </a:rPr>
              <a:t>Ny planeringsprocess rullar ut från perrongen</a:t>
            </a:r>
            <a:br>
              <a:rPr lang="sv-SE" smtClean="0">
                <a:latin typeface="Arial" charset="0"/>
                <a:cs typeface="Arial" charset="0"/>
              </a:rPr>
            </a:br>
            <a:r>
              <a:rPr lang="sv-SE" smtClean="0">
                <a:latin typeface="Arial" charset="0"/>
                <a:cs typeface="Arial" charset="0"/>
              </a:rPr>
              <a:t/>
            </a:r>
            <a:br>
              <a:rPr lang="sv-SE" smtClean="0">
                <a:latin typeface="Arial" charset="0"/>
                <a:cs typeface="Arial" charset="0"/>
              </a:rPr>
            </a:br>
            <a:r>
              <a:rPr lang="sv-SE" smtClean="0">
                <a:latin typeface="Arial" charset="0"/>
                <a:cs typeface="Arial" charset="0"/>
              </a:rPr>
              <a:t>Per Lindroth</a:t>
            </a:r>
            <a:br>
              <a:rPr lang="sv-SE" smtClean="0">
                <a:latin typeface="Arial" charset="0"/>
                <a:cs typeface="Arial" charset="0"/>
              </a:rPr>
            </a:br>
            <a:r>
              <a:rPr lang="sv-SE" smtClean="0">
                <a:latin typeface="Arial" charset="0"/>
                <a:cs typeface="Arial" charset="0"/>
              </a:rPr>
              <a:t>Trafikverket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ubrik 1"/>
          <p:cNvSpPr>
            <a:spLocks noGrp="1"/>
          </p:cNvSpPr>
          <p:nvPr>
            <p:ph type="title"/>
          </p:nvPr>
        </p:nvSpPr>
        <p:spPr>
          <a:xfrm>
            <a:off x="395288" y="260350"/>
            <a:ext cx="8229600" cy="1143000"/>
          </a:xfrm>
        </p:spPr>
        <p:txBody>
          <a:bodyPr/>
          <a:lstStyle/>
          <a:p>
            <a:pPr algn="ctr"/>
            <a:r>
              <a:rPr lang="sv-SE" b="1" smtClean="0">
                <a:latin typeface="Arial" charset="0"/>
                <a:cs typeface="Arial" charset="0"/>
              </a:rPr>
              <a:t>Testfall 2011</a:t>
            </a:r>
          </a:p>
        </p:txBody>
      </p:sp>
      <p:graphicFrame>
        <p:nvGraphicFramePr>
          <p:cNvPr id="6" name="Tabell 5"/>
          <p:cNvGraphicFramePr>
            <a:graphicFrameLocks noGrp="1"/>
          </p:cNvGraphicFramePr>
          <p:nvPr/>
        </p:nvGraphicFramePr>
        <p:xfrm>
          <a:off x="468313" y="1271588"/>
          <a:ext cx="8207375" cy="4364037"/>
        </p:xfrm>
        <a:graphic>
          <a:graphicData uri="http://schemas.openxmlformats.org/drawingml/2006/table">
            <a:tbl>
              <a:tblPr/>
              <a:tblGrid>
                <a:gridCol w="1584176"/>
                <a:gridCol w="6624737"/>
              </a:tblGrid>
              <a:tr h="812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v-SE" sz="2000" dirty="0">
                          <a:latin typeface="Georgia"/>
                          <a:ea typeface="Times New Roman"/>
                          <a:cs typeface="Times New Roman"/>
                        </a:rPr>
                        <a:t>Norr</a:t>
                      </a:r>
                    </a:p>
                  </a:txBody>
                  <a:tcPr marL="52251" marR="52251" marT="72000" marB="360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v-SE" sz="2000" dirty="0">
                          <a:latin typeface="Georgia"/>
                          <a:ea typeface="Times New Roman"/>
                          <a:cs typeface="Times New Roman"/>
                        </a:rPr>
                        <a:t>Pajala </a:t>
                      </a:r>
                      <a:r>
                        <a:rPr lang="sv-SE" sz="2000" dirty="0" smtClean="0">
                          <a:latin typeface="Georgia"/>
                          <a:ea typeface="Times New Roman"/>
                          <a:cs typeface="Times New Roman"/>
                        </a:rPr>
                        <a:t>– tätortsutveckling, gruvetableringar</a:t>
                      </a:r>
                      <a:endParaRPr lang="sv-SE" sz="2000" dirty="0">
                        <a:latin typeface="Georgia"/>
                        <a:ea typeface="Times New Roman"/>
                        <a:cs typeface="Times New Roman"/>
                      </a:endParaRPr>
                    </a:p>
                  </a:txBody>
                  <a:tcPr marL="52251" marR="52251" marT="72000" marB="360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392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v-SE" sz="2000">
                          <a:latin typeface="Georgia"/>
                          <a:ea typeface="Times New Roman"/>
                          <a:cs typeface="Times New Roman"/>
                        </a:rPr>
                        <a:t>Mitt</a:t>
                      </a:r>
                    </a:p>
                  </a:txBody>
                  <a:tcPr marL="52251" marR="52251" marT="72000" marB="360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v-SE" sz="2000" dirty="0">
                          <a:latin typeface="Georgia"/>
                          <a:ea typeface="Times New Roman"/>
                          <a:cs typeface="Times New Roman"/>
                        </a:rPr>
                        <a:t>Fjällpaket </a:t>
                      </a:r>
                      <a:r>
                        <a:rPr lang="sv-SE" sz="2000" dirty="0" smtClean="0">
                          <a:latin typeface="Georgia"/>
                          <a:ea typeface="Times New Roman"/>
                          <a:cs typeface="Times New Roman"/>
                        </a:rPr>
                        <a:t>Dalarna</a:t>
                      </a:r>
                      <a:endParaRPr lang="sv-SE" sz="2000" dirty="0">
                        <a:latin typeface="Georgia"/>
                        <a:ea typeface="Times New Roman"/>
                        <a:cs typeface="Times New Roman"/>
                      </a:endParaRPr>
                    </a:p>
                  </a:txBody>
                  <a:tcPr marL="52251" marR="52251" marT="72000" marB="360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00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v-SE" sz="2000">
                          <a:latin typeface="Georgia"/>
                          <a:ea typeface="Times New Roman"/>
                          <a:cs typeface="Times New Roman"/>
                        </a:rPr>
                        <a:t>Stockholm</a:t>
                      </a:r>
                    </a:p>
                  </a:txBody>
                  <a:tcPr marL="52251" marR="52251" marT="72000" marB="360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v-SE" sz="2000" kern="1200" dirty="0" smtClean="0">
                          <a:solidFill>
                            <a:schemeClr val="tx1"/>
                          </a:solidFill>
                          <a:latin typeface="Georgia"/>
                          <a:ea typeface="Times New Roman"/>
                          <a:cs typeface="Times New Roman"/>
                        </a:rPr>
                        <a:t>Arlanda, kapacitetshöjning anslutningar</a:t>
                      </a:r>
                      <a:endParaRPr lang="sv-SE" sz="2000" kern="1200" dirty="0">
                        <a:solidFill>
                          <a:schemeClr val="tx1"/>
                        </a:solidFill>
                        <a:latin typeface="Georgia"/>
                        <a:ea typeface="Times New Roman"/>
                        <a:cs typeface="Times New Roman"/>
                      </a:endParaRPr>
                    </a:p>
                  </a:txBody>
                  <a:tcPr marL="52251" marR="52251" marT="72000" marB="360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668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v-SE" sz="2000" dirty="0">
                          <a:latin typeface="Georgia"/>
                          <a:ea typeface="Times New Roman"/>
                          <a:cs typeface="Times New Roman"/>
                        </a:rPr>
                        <a:t>Öst</a:t>
                      </a:r>
                    </a:p>
                  </a:txBody>
                  <a:tcPr marL="52251" marR="52251" marT="72000" marB="360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v-SE" sz="2000" dirty="0" smtClean="0">
                          <a:latin typeface="Georgia"/>
                          <a:ea typeface="Times New Roman"/>
                          <a:cs typeface="Times New Roman"/>
                        </a:rPr>
                        <a:t>Pendling Nyköping/Oxelösund – Eskilstuna/Västerås</a:t>
                      </a:r>
                      <a:endParaRPr lang="sv-SE" sz="2000" dirty="0">
                        <a:latin typeface="Georgia"/>
                        <a:ea typeface="Times New Roman"/>
                        <a:cs typeface="Times New Roman"/>
                      </a:endParaRPr>
                    </a:p>
                  </a:txBody>
                  <a:tcPr marL="52251" marR="52251" marT="72000" marB="360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668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v-SE" sz="2000">
                          <a:latin typeface="Georgia"/>
                          <a:ea typeface="Times New Roman"/>
                          <a:cs typeface="Times New Roman"/>
                        </a:rPr>
                        <a:t>Väst</a:t>
                      </a:r>
                    </a:p>
                  </a:txBody>
                  <a:tcPr marL="52251" marR="52251" marT="72000" marB="360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v-SE" sz="2000">
                          <a:latin typeface="Georgia"/>
                          <a:ea typeface="Times New Roman"/>
                          <a:cs typeface="Times New Roman"/>
                        </a:rPr>
                        <a:t>Västkuststråket Göteborg – Malmö/Köpenhamn </a:t>
                      </a:r>
                    </a:p>
                  </a:txBody>
                  <a:tcPr marL="52251" marR="52251" marT="72000" marB="360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v-SE" sz="2000" dirty="0">
                          <a:latin typeface="Georgia"/>
                          <a:ea typeface="Times New Roman"/>
                          <a:cs typeface="Times New Roman"/>
                        </a:rPr>
                        <a:t>Syd</a:t>
                      </a:r>
                    </a:p>
                  </a:txBody>
                  <a:tcPr marL="52251" marR="52251" marT="72000" marB="360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sv-SE" sz="2000" dirty="0" smtClean="0">
                          <a:latin typeface="Georgia"/>
                          <a:ea typeface="Times New Roman"/>
                          <a:cs typeface="Times New Roman"/>
                        </a:rPr>
                        <a:t>Karlskrona Norra</a:t>
                      </a:r>
                      <a:endParaRPr lang="sv-SE" sz="2000" dirty="0">
                        <a:latin typeface="Georgia"/>
                        <a:ea typeface="Times New Roman"/>
                        <a:cs typeface="Times New Roman"/>
                      </a:endParaRPr>
                    </a:p>
                  </a:txBody>
                  <a:tcPr marL="52251" marR="52251" marT="72000" marB="360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ubrik 8"/>
          <p:cNvSpPr>
            <a:spLocks noGrp="1"/>
          </p:cNvSpPr>
          <p:nvPr>
            <p:ph type="title"/>
          </p:nvPr>
        </p:nvSpPr>
        <p:spPr>
          <a:xfrm>
            <a:off x="719138" y="911225"/>
            <a:ext cx="7700962" cy="571500"/>
          </a:xfrm>
        </p:spPr>
        <p:txBody>
          <a:bodyPr/>
          <a:lstStyle/>
          <a:p>
            <a:r>
              <a:rPr lang="sv-SE" smtClean="0"/>
              <a:t>Gemensamt projekt om åtgärdsval Arlanda</a:t>
            </a:r>
          </a:p>
        </p:txBody>
      </p:sp>
      <p:sp>
        <p:nvSpPr>
          <p:cNvPr id="35842" name="Platshållare för innehåll 17"/>
          <p:cNvSpPr>
            <a:spLocks noGrp="1"/>
          </p:cNvSpPr>
          <p:nvPr>
            <p:ph idx="1"/>
          </p:nvPr>
        </p:nvSpPr>
        <p:spPr>
          <a:xfrm>
            <a:off x="660400" y="1574800"/>
            <a:ext cx="5716588" cy="1214438"/>
          </a:xfrm>
        </p:spPr>
        <p:txBody>
          <a:bodyPr/>
          <a:lstStyle/>
          <a:p>
            <a:r>
              <a:rPr lang="sv-SE" sz="1400" smtClean="0"/>
              <a:t>19 medverkande aktörer i diskussionerna</a:t>
            </a:r>
          </a:p>
          <a:p>
            <a:r>
              <a:rPr lang="sv-SE" sz="1400" smtClean="0"/>
              <a:t>7 aktörer medverkar i åtgärderna</a:t>
            </a:r>
          </a:p>
          <a:p>
            <a:r>
              <a:rPr lang="sv-SE" sz="1400" smtClean="0"/>
              <a:t>Processen finansierades gemensamt och med EU-medel</a:t>
            </a:r>
          </a:p>
        </p:txBody>
      </p:sp>
      <p:pic>
        <p:nvPicPr>
          <p:cNvPr id="35843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75288" y="2817813"/>
            <a:ext cx="1409700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4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5763" y="2751138"/>
            <a:ext cx="933450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5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37013" y="2825750"/>
            <a:ext cx="1073150" cy="741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6" name="Picture 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22325" y="5370513"/>
            <a:ext cx="2136775" cy="39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7" name="Picture 1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03263" y="2797175"/>
            <a:ext cx="1635125" cy="735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8" name="Picture 12"/>
          <p:cNvPicPr>
            <a:picLocks noChangeAspect="1" noChangeArrowheads="1"/>
          </p:cNvPicPr>
          <p:nvPr/>
        </p:nvPicPr>
        <p:blipFill>
          <a:blip r:embed="rId7"/>
          <a:srcRect l="14218" t="20354" r="75598" b="73090"/>
          <a:stretch>
            <a:fillRect/>
          </a:stretch>
        </p:blipFill>
        <p:spPr bwMode="auto">
          <a:xfrm>
            <a:off x="3592513" y="5281613"/>
            <a:ext cx="1401762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9" name="Picture 13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435475" y="3835400"/>
            <a:ext cx="84455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50" name="Picture 14"/>
          <p:cNvPicPr>
            <a:picLocks noChangeAspect="1" noChangeArrowheads="1"/>
          </p:cNvPicPr>
          <p:nvPr/>
        </p:nvPicPr>
        <p:blipFill>
          <a:blip r:embed="rId9"/>
          <a:srcRect t="83144" b="2762"/>
          <a:stretch>
            <a:fillRect/>
          </a:stretch>
        </p:blipFill>
        <p:spPr bwMode="auto">
          <a:xfrm>
            <a:off x="6081713" y="5376863"/>
            <a:ext cx="2095500" cy="40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51" name="Picture 15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482975" y="3800475"/>
            <a:ext cx="714375" cy="57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52" name="Picture 16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364288" y="3733800"/>
            <a:ext cx="150495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53" name="Picture 17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6223000" y="4503738"/>
            <a:ext cx="1800225" cy="55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54" name="Picture 19"/>
          <p:cNvPicPr>
            <a:picLocks noChangeAspect="1" noChangeArrowheads="1"/>
          </p:cNvPicPr>
          <p:nvPr/>
        </p:nvPicPr>
        <p:blipFill>
          <a:blip r:embed="rId13"/>
          <a:srcRect l="14830" t="15714" r="74762" b="79170"/>
          <a:stretch>
            <a:fillRect/>
          </a:stretch>
        </p:blipFill>
        <p:spPr bwMode="auto">
          <a:xfrm>
            <a:off x="3489325" y="6021388"/>
            <a:ext cx="16652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55" name="Picture 20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871538" y="4346575"/>
            <a:ext cx="215265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56" name="Picture 21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635000" y="3778250"/>
            <a:ext cx="2095500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57" name="Picture 22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739775" y="6080125"/>
            <a:ext cx="233362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58" name="Picture 2" descr="http://t2.gstatic.com/images?q=tbn:ANd9GcQ3paN9-TL0jl-m9drFeZ4CwYAJDHjfpfPcWgfnmH9Oz3kZ_5746fHeTBs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3529013" y="4627563"/>
            <a:ext cx="134302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763" y="-9525"/>
            <a:ext cx="9147176" cy="686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ruta 3"/>
          <p:cNvSpPr txBox="1"/>
          <p:nvPr/>
        </p:nvSpPr>
        <p:spPr>
          <a:xfrm>
            <a:off x="5807075" y="331788"/>
            <a:ext cx="3063875" cy="6477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sv-SE" sz="3600" dirty="0">
                <a:latin typeface="+mn-lt"/>
              </a:rPr>
              <a:t>Arlanda</a:t>
            </a:r>
            <a:endParaRPr lang="sv-SE" sz="36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ubrik 5"/>
          <p:cNvSpPr>
            <a:spLocks noGrp="1"/>
          </p:cNvSpPr>
          <p:nvPr>
            <p:ph type="title"/>
          </p:nvPr>
        </p:nvSpPr>
        <p:spPr>
          <a:xfrm>
            <a:off x="2589213" y="0"/>
            <a:ext cx="6411912" cy="679450"/>
          </a:xfrm>
        </p:spPr>
        <p:txBody>
          <a:bodyPr/>
          <a:lstStyle/>
          <a:p>
            <a:r>
              <a:rPr lang="sv-SE" smtClean="0"/>
              <a:t>Effekt – åtgärd – tid</a:t>
            </a:r>
          </a:p>
        </p:txBody>
      </p:sp>
      <p:cxnSp>
        <p:nvCxnSpPr>
          <p:cNvPr id="37890" name="Rak pil 4"/>
          <p:cNvCxnSpPr>
            <a:cxnSpLocks noChangeShapeType="1"/>
          </p:cNvCxnSpPr>
          <p:nvPr/>
        </p:nvCxnSpPr>
        <p:spPr bwMode="auto">
          <a:xfrm flipV="1">
            <a:off x="2627313" y="914400"/>
            <a:ext cx="6408737" cy="9525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37891" name="textruta 6"/>
          <p:cNvSpPr txBox="1">
            <a:spLocks noChangeArrowheads="1"/>
          </p:cNvSpPr>
          <p:nvPr/>
        </p:nvSpPr>
        <p:spPr bwMode="auto">
          <a:xfrm>
            <a:off x="3125788" y="554038"/>
            <a:ext cx="5826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v-SE">
                <a:solidFill>
                  <a:srgbClr val="000000"/>
                </a:solidFill>
                <a:cs typeface="Geneva"/>
              </a:rPr>
              <a:t>2 år</a:t>
            </a:r>
          </a:p>
        </p:txBody>
      </p:sp>
      <p:sp>
        <p:nvSpPr>
          <p:cNvPr id="37892" name="textruta 8"/>
          <p:cNvSpPr txBox="1">
            <a:spLocks noChangeArrowheads="1"/>
          </p:cNvSpPr>
          <p:nvPr/>
        </p:nvSpPr>
        <p:spPr bwMode="auto">
          <a:xfrm>
            <a:off x="5756275" y="546100"/>
            <a:ext cx="7096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v-SE">
                <a:solidFill>
                  <a:srgbClr val="000000"/>
                </a:solidFill>
                <a:cs typeface="Geneva"/>
              </a:rPr>
              <a:t>10 år</a:t>
            </a:r>
          </a:p>
        </p:txBody>
      </p:sp>
      <p:sp>
        <p:nvSpPr>
          <p:cNvPr id="37893" name="textruta 9"/>
          <p:cNvSpPr txBox="1">
            <a:spLocks noChangeArrowheads="1"/>
          </p:cNvSpPr>
          <p:nvPr/>
        </p:nvSpPr>
        <p:spPr bwMode="auto">
          <a:xfrm>
            <a:off x="7462838" y="530225"/>
            <a:ext cx="10445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v-SE">
                <a:solidFill>
                  <a:srgbClr val="000000"/>
                </a:solidFill>
                <a:cs typeface="Geneva"/>
              </a:rPr>
              <a:t>20-30 år</a:t>
            </a:r>
          </a:p>
        </p:txBody>
      </p:sp>
      <p:sp>
        <p:nvSpPr>
          <p:cNvPr id="8" name="textruta 7"/>
          <p:cNvSpPr txBox="1">
            <a:spLocks noChangeArrowheads="1"/>
          </p:cNvSpPr>
          <p:nvPr/>
        </p:nvSpPr>
        <p:spPr bwMode="auto">
          <a:xfrm>
            <a:off x="5370513" y="4292600"/>
            <a:ext cx="2376487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1450" indent="-171450">
              <a:spcAft>
                <a:spcPts val="400"/>
              </a:spcAft>
              <a:buFont typeface="Arial" charset="0"/>
              <a:buChar char="•"/>
            </a:pPr>
            <a:r>
              <a:rPr lang="sv-SE" sz="1000">
                <a:solidFill>
                  <a:srgbClr val="000000"/>
                </a:solidFill>
                <a:cs typeface="Geneva"/>
              </a:rPr>
              <a:t>Utökad spårkapacitet i vissa delar</a:t>
            </a:r>
          </a:p>
          <a:p>
            <a:pPr marL="171450" indent="-171450">
              <a:spcAft>
                <a:spcPts val="400"/>
              </a:spcAft>
              <a:buFont typeface="Arial" charset="0"/>
              <a:buChar char="•"/>
            </a:pPr>
            <a:r>
              <a:rPr lang="sv-SE" sz="1000">
                <a:solidFill>
                  <a:srgbClr val="000000"/>
                </a:solidFill>
                <a:cs typeface="Geneva"/>
              </a:rPr>
              <a:t>Fler pendeltåg till Arlanda</a:t>
            </a:r>
          </a:p>
          <a:p>
            <a:pPr marL="171450" indent="-171450">
              <a:spcAft>
                <a:spcPts val="400"/>
              </a:spcAft>
              <a:buFont typeface="Arial" charset="0"/>
              <a:buChar char="•"/>
            </a:pPr>
            <a:r>
              <a:rPr lang="sv-SE" sz="1000">
                <a:solidFill>
                  <a:srgbClr val="000000"/>
                </a:solidFill>
                <a:cs typeface="Geneva"/>
              </a:rPr>
              <a:t>Nytt regionaltågsuppehåll i Stockholm Nord</a:t>
            </a:r>
          </a:p>
        </p:txBody>
      </p:sp>
      <p:sp>
        <p:nvSpPr>
          <p:cNvPr id="13" name="textruta 12"/>
          <p:cNvSpPr txBox="1">
            <a:spLocks noChangeArrowheads="1"/>
          </p:cNvSpPr>
          <p:nvPr/>
        </p:nvSpPr>
        <p:spPr bwMode="auto">
          <a:xfrm>
            <a:off x="7051675" y="5053013"/>
            <a:ext cx="2092325" cy="912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1450" indent="-171450">
              <a:spcAft>
                <a:spcPts val="400"/>
              </a:spcAft>
              <a:buFont typeface="Arial" charset="0"/>
              <a:buChar char="•"/>
            </a:pPr>
            <a:r>
              <a:rPr lang="sv-SE" sz="1000">
                <a:solidFill>
                  <a:srgbClr val="000000"/>
                </a:solidFill>
                <a:cs typeface="Geneva"/>
              </a:rPr>
              <a:t>Genomgående höge spårkapacitet Stockholm - Uppsala</a:t>
            </a:r>
          </a:p>
          <a:p>
            <a:pPr marL="171450" indent="-171450">
              <a:spcAft>
                <a:spcPts val="400"/>
              </a:spcAft>
              <a:buFont typeface="Arial" charset="0"/>
              <a:buChar char="•"/>
            </a:pPr>
            <a:r>
              <a:rPr lang="sv-SE" sz="1000">
                <a:solidFill>
                  <a:srgbClr val="000000"/>
                </a:solidFill>
                <a:cs typeface="Geneva"/>
              </a:rPr>
              <a:t>Fler fjärr- och regionaltåg till Arlanda i högtrafik</a:t>
            </a:r>
          </a:p>
        </p:txBody>
      </p:sp>
      <p:sp>
        <p:nvSpPr>
          <p:cNvPr id="12" name="textruta 11"/>
          <p:cNvSpPr txBox="1"/>
          <p:nvPr/>
        </p:nvSpPr>
        <p:spPr>
          <a:xfrm>
            <a:off x="115888" y="982663"/>
            <a:ext cx="2381250" cy="492442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sv-SE" sz="1400" b="1" dirty="0">
                <a:solidFill>
                  <a:prstClr val="white"/>
                </a:solidFill>
              </a:rPr>
              <a:t>Önskad effekt</a:t>
            </a:r>
            <a:endParaRPr lang="sv-SE" sz="1400" b="1" dirty="0">
              <a:solidFill>
                <a:prstClr val="white"/>
              </a:solidFill>
            </a:endParaRPr>
          </a:p>
          <a:p>
            <a:pPr>
              <a:defRPr/>
            </a:pPr>
            <a:endParaRPr lang="sv-SE" sz="1200" dirty="0">
              <a:solidFill>
                <a:prstClr val="white"/>
              </a:solidFill>
            </a:endParaRPr>
          </a:p>
          <a:p>
            <a:pPr>
              <a:defRPr/>
            </a:pPr>
            <a:r>
              <a:rPr lang="sv-SE" sz="1200" dirty="0">
                <a:solidFill>
                  <a:prstClr val="white"/>
                </a:solidFill>
              </a:rPr>
              <a:t>Minska resandet med bil</a:t>
            </a:r>
          </a:p>
          <a:p>
            <a:pPr>
              <a:defRPr/>
            </a:pPr>
            <a:endParaRPr lang="sv-SE" sz="1200" dirty="0">
              <a:solidFill>
                <a:prstClr val="white"/>
              </a:solidFill>
            </a:endParaRPr>
          </a:p>
          <a:p>
            <a:pPr>
              <a:defRPr/>
            </a:pPr>
            <a:endParaRPr lang="sv-SE" sz="1200" dirty="0">
              <a:solidFill>
                <a:prstClr val="white"/>
              </a:solidFill>
            </a:endParaRPr>
          </a:p>
          <a:p>
            <a:pPr>
              <a:defRPr/>
            </a:pPr>
            <a:endParaRPr lang="sv-SE" sz="1200" dirty="0">
              <a:solidFill>
                <a:prstClr val="white"/>
              </a:solidFill>
            </a:endParaRPr>
          </a:p>
          <a:p>
            <a:pPr>
              <a:defRPr/>
            </a:pPr>
            <a:endParaRPr lang="sv-SE" sz="1200" dirty="0">
              <a:solidFill>
                <a:prstClr val="white"/>
              </a:solidFill>
            </a:endParaRPr>
          </a:p>
          <a:p>
            <a:pPr>
              <a:defRPr/>
            </a:pPr>
            <a:r>
              <a:rPr lang="sv-SE" sz="1200" dirty="0">
                <a:solidFill>
                  <a:prstClr val="white"/>
                </a:solidFill>
              </a:rPr>
              <a:t>Bättre kommunikationer inom Arlanda</a:t>
            </a:r>
          </a:p>
          <a:p>
            <a:pPr>
              <a:defRPr/>
            </a:pPr>
            <a:endParaRPr lang="sv-SE" sz="1200" dirty="0">
              <a:solidFill>
                <a:prstClr val="white"/>
              </a:solidFill>
            </a:endParaRPr>
          </a:p>
          <a:p>
            <a:pPr>
              <a:defRPr/>
            </a:pPr>
            <a:endParaRPr lang="sv-SE" sz="1200" dirty="0">
              <a:solidFill>
                <a:prstClr val="white"/>
              </a:solidFill>
            </a:endParaRPr>
          </a:p>
          <a:p>
            <a:pPr>
              <a:defRPr/>
            </a:pPr>
            <a:r>
              <a:rPr lang="sv-SE" sz="1200" dirty="0">
                <a:solidFill>
                  <a:prstClr val="white"/>
                </a:solidFill>
              </a:rPr>
              <a:t>Gemensamt biljett- och infosystem</a:t>
            </a:r>
            <a:endParaRPr lang="sv-SE" sz="1200" dirty="0">
              <a:solidFill>
                <a:prstClr val="white"/>
              </a:solidFill>
            </a:endParaRPr>
          </a:p>
          <a:p>
            <a:pPr>
              <a:defRPr/>
            </a:pPr>
            <a:endParaRPr lang="sv-SE" sz="1200" dirty="0">
              <a:solidFill>
                <a:prstClr val="white"/>
              </a:solidFill>
            </a:endParaRPr>
          </a:p>
          <a:p>
            <a:pPr>
              <a:defRPr/>
            </a:pPr>
            <a:endParaRPr lang="sv-SE" sz="1200" dirty="0">
              <a:solidFill>
                <a:prstClr val="white"/>
              </a:solidFill>
            </a:endParaRPr>
          </a:p>
          <a:p>
            <a:pPr>
              <a:defRPr/>
            </a:pPr>
            <a:endParaRPr lang="sv-SE" sz="1200" dirty="0">
              <a:solidFill>
                <a:prstClr val="white"/>
              </a:solidFill>
            </a:endParaRPr>
          </a:p>
          <a:p>
            <a:pPr>
              <a:defRPr/>
            </a:pPr>
            <a:r>
              <a:rPr lang="sv-SE" sz="1200" dirty="0">
                <a:solidFill>
                  <a:prstClr val="white"/>
                </a:solidFill>
              </a:rPr>
              <a:t>Förbättra närliggande bytespunkter</a:t>
            </a:r>
          </a:p>
          <a:p>
            <a:pPr>
              <a:defRPr/>
            </a:pPr>
            <a:endParaRPr lang="sv-SE" sz="1200" dirty="0">
              <a:solidFill>
                <a:prstClr val="white"/>
              </a:solidFill>
            </a:endParaRPr>
          </a:p>
          <a:p>
            <a:pPr>
              <a:defRPr/>
            </a:pPr>
            <a:r>
              <a:rPr lang="sv-SE" sz="1200" dirty="0">
                <a:solidFill>
                  <a:prstClr val="white"/>
                </a:solidFill>
              </a:rPr>
              <a:t>Förbättra tillgängligheten med buss</a:t>
            </a:r>
          </a:p>
          <a:p>
            <a:pPr>
              <a:defRPr/>
            </a:pPr>
            <a:endParaRPr lang="sv-SE" sz="1200" dirty="0">
              <a:solidFill>
                <a:prstClr val="white"/>
              </a:solidFill>
            </a:endParaRPr>
          </a:p>
          <a:p>
            <a:pPr>
              <a:defRPr/>
            </a:pPr>
            <a:r>
              <a:rPr lang="sv-SE" sz="1200" dirty="0">
                <a:solidFill>
                  <a:prstClr val="white"/>
                </a:solidFill>
              </a:rPr>
              <a:t>Öka kvaliteten i tågtrafiken</a:t>
            </a:r>
          </a:p>
          <a:p>
            <a:pPr>
              <a:defRPr/>
            </a:pPr>
            <a:endParaRPr lang="sv-SE" sz="1200" dirty="0">
              <a:solidFill>
                <a:prstClr val="white"/>
              </a:solidFill>
            </a:endParaRPr>
          </a:p>
          <a:p>
            <a:pPr>
              <a:defRPr/>
            </a:pPr>
            <a:r>
              <a:rPr lang="sv-SE" sz="1200" dirty="0">
                <a:solidFill>
                  <a:prstClr val="white"/>
                </a:solidFill>
              </a:rPr>
              <a:t>Öka kapaciteten för framtida behov</a:t>
            </a:r>
          </a:p>
          <a:p>
            <a:pPr>
              <a:defRPr/>
            </a:pPr>
            <a:endParaRPr lang="sv-SE" sz="1200" dirty="0">
              <a:solidFill>
                <a:prstClr val="white"/>
              </a:solidFill>
            </a:endParaRPr>
          </a:p>
          <a:p>
            <a:pPr>
              <a:defRPr/>
            </a:pPr>
            <a:endParaRPr lang="sv-SE" sz="1200" dirty="0">
              <a:solidFill>
                <a:prstClr val="white"/>
              </a:solidFill>
            </a:endParaRPr>
          </a:p>
          <a:p>
            <a:pPr>
              <a:defRPr/>
            </a:pPr>
            <a:endParaRPr lang="sv-SE" sz="1200" dirty="0">
              <a:solidFill>
                <a:prstClr val="white"/>
              </a:solidFill>
            </a:endParaRPr>
          </a:p>
          <a:p>
            <a:pPr>
              <a:defRPr/>
            </a:pPr>
            <a:endParaRPr lang="sv-SE" sz="1200" dirty="0">
              <a:solidFill>
                <a:prstClr val="white"/>
              </a:solidFill>
            </a:endParaRPr>
          </a:p>
        </p:txBody>
      </p:sp>
      <p:sp>
        <p:nvSpPr>
          <p:cNvPr id="18" name="textruta 17"/>
          <p:cNvSpPr txBox="1">
            <a:spLocks noChangeArrowheads="1"/>
          </p:cNvSpPr>
          <p:nvPr/>
        </p:nvSpPr>
        <p:spPr bwMode="auto">
          <a:xfrm>
            <a:off x="5353050" y="2386013"/>
            <a:ext cx="2608263" cy="65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1450" indent="-171450">
              <a:spcAft>
                <a:spcPts val="400"/>
              </a:spcAft>
              <a:buFont typeface="Arial" charset="0"/>
              <a:buChar char="•"/>
            </a:pPr>
            <a:r>
              <a:rPr lang="sv-SE" sz="1000">
                <a:solidFill>
                  <a:srgbClr val="000000"/>
                </a:solidFill>
                <a:cs typeface="Geneva"/>
              </a:rPr>
              <a:t>Förarlöst tåg</a:t>
            </a:r>
          </a:p>
          <a:p>
            <a:pPr marL="171450" indent="-171450">
              <a:spcAft>
                <a:spcPts val="400"/>
              </a:spcAft>
              <a:buFont typeface="Arial" charset="0"/>
              <a:buChar char="•"/>
            </a:pPr>
            <a:r>
              <a:rPr lang="sv-SE" sz="1000">
                <a:solidFill>
                  <a:srgbClr val="000000"/>
                </a:solidFill>
                <a:cs typeface="Geneva"/>
              </a:rPr>
              <a:t>Översyn av infrastruktur för intern trafik</a:t>
            </a:r>
          </a:p>
          <a:p>
            <a:pPr marL="171450" indent="-171450">
              <a:spcAft>
                <a:spcPts val="400"/>
              </a:spcAft>
              <a:buFont typeface="Arial" charset="0"/>
              <a:buChar char="•"/>
            </a:pPr>
            <a:r>
              <a:rPr lang="sv-SE" sz="1000">
                <a:solidFill>
                  <a:srgbClr val="000000"/>
                </a:solidFill>
                <a:cs typeface="Geneva"/>
              </a:rPr>
              <a:t>Ny buss- och cykelbro</a:t>
            </a:r>
          </a:p>
        </p:txBody>
      </p:sp>
      <p:sp>
        <p:nvSpPr>
          <p:cNvPr id="20" name="textruta 19"/>
          <p:cNvSpPr txBox="1">
            <a:spLocks noChangeArrowheads="1"/>
          </p:cNvSpPr>
          <p:nvPr/>
        </p:nvSpPr>
        <p:spPr bwMode="auto">
          <a:xfrm>
            <a:off x="2519363" y="1182688"/>
            <a:ext cx="3743325" cy="552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1450" indent="-171450">
              <a:spcAft>
                <a:spcPts val="400"/>
              </a:spcAft>
              <a:buFont typeface="Arial" charset="0"/>
              <a:buChar char="•"/>
            </a:pPr>
            <a:r>
              <a:rPr lang="sv-SE" sz="1000">
                <a:solidFill>
                  <a:srgbClr val="000000"/>
                </a:solidFill>
                <a:cs typeface="Geneva"/>
              </a:rPr>
              <a:t>Anpassa tidtabeller till arbetsschema</a:t>
            </a:r>
          </a:p>
          <a:p>
            <a:pPr marL="171450" indent="-171450">
              <a:spcAft>
                <a:spcPts val="400"/>
              </a:spcAft>
              <a:buFont typeface="Arial" charset="0"/>
              <a:buChar char="•"/>
            </a:pPr>
            <a:r>
              <a:rPr lang="sv-SE" sz="1000">
                <a:solidFill>
                  <a:srgbClr val="000000"/>
                </a:solidFill>
                <a:cs typeface="Geneva"/>
              </a:rPr>
              <a:t>Information / kommunikation anställda</a:t>
            </a:r>
          </a:p>
          <a:p>
            <a:pPr marL="171450" indent="-171450">
              <a:spcAft>
                <a:spcPts val="400"/>
              </a:spcAft>
              <a:buFont typeface="Arial" charset="0"/>
              <a:buChar char="•"/>
            </a:pPr>
            <a:r>
              <a:rPr lang="sv-SE" sz="1000">
                <a:solidFill>
                  <a:srgbClr val="000000"/>
                </a:solidFill>
                <a:cs typeface="Geneva"/>
              </a:rPr>
              <a:t>Samåkning</a:t>
            </a:r>
          </a:p>
          <a:p>
            <a:pPr marL="171450" indent="-171450">
              <a:spcAft>
                <a:spcPts val="400"/>
              </a:spcAft>
              <a:buFont typeface="Arial" charset="0"/>
              <a:buChar char="•"/>
            </a:pPr>
            <a:r>
              <a:rPr lang="sv-SE" sz="1000">
                <a:solidFill>
                  <a:srgbClr val="000000"/>
                </a:solidFill>
                <a:cs typeface="Geneva"/>
              </a:rPr>
              <a:t>Subvention av kollektivtrafik för personal</a:t>
            </a:r>
          </a:p>
          <a:p>
            <a:pPr marL="171450" indent="-171450">
              <a:spcAft>
                <a:spcPts val="400"/>
              </a:spcAft>
              <a:buFont typeface="Arial" charset="0"/>
              <a:buChar char="•"/>
            </a:pPr>
            <a:r>
              <a:rPr lang="sv-SE" sz="1000">
                <a:solidFill>
                  <a:srgbClr val="000000"/>
                </a:solidFill>
                <a:cs typeface="Geneva"/>
              </a:rPr>
              <a:t>Parkeringsåtgärder - prisdifferentiering</a:t>
            </a:r>
          </a:p>
          <a:p>
            <a:pPr marL="171450" indent="-171450">
              <a:spcAft>
                <a:spcPts val="400"/>
              </a:spcAft>
              <a:buFont typeface="Arial" charset="0"/>
              <a:buChar char="•"/>
            </a:pPr>
            <a:r>
              <a:rPr lang="sv-SE" sz="1000">
                <a:solidFill>
                  <a:srgbClr val="000000"/>
                </a:solidFill>
                <a:cs typeface="Geneva"/>
              </a:rPr>
              <a:t>Klimatavgift för bilar</a:t>
            </a:r>
          </a:p>
          <a:p>
            <a:pPr marL="171450" indent="-171450">
              <a:spcAft>
                <a:spcPts val="400"/>
              </a:spcAft>
              <a:buFont typeface="Arial" charset="0"/>
              <a:buChar char="•"/>
            </a:pPr>
            <a:r>
              <a:rPr lang="sv-SE" sz="1000">
                <a:solidFill>
                  <a:srgbClr val="000000"/>
                </a:solidFill>
                <a:cs typeface="Geneva"/>
              </a:rPr>
              <a:t>Samla aktörer med verksamhet på Arlanda</a:t>
            </a:r>
          </a:p>
          <a:p>
            <a:pPr marL="171450" indent="-171450">
              <a:spcAft>
                <a:spcPts val="400"/>
              </a:spcAft>
              <a:buFont typeface="Arial" charset="0"/>
              <a:buChar char="•"/>
            </a:pPr>
            <a:r>
              <a:rPr lang="sv-SE" sz="1000">
                <a:solidFill>
                  <a:srgbClr val="000000"/>
                </a:solidFill>
                <a:cs typeface="Geneva"/>
              </a:rPr>
              <a:t>Kommunal cykelplanering + lånecyklar</a:t>
            </a:r>
          </a:p>
          <a:p>
            <a:pPr marL="171450" indent="-171450">
              <a:spcAft>
                <a:spcPts val="400"/>
              </a:spcAft>
              <a:buFont typeface="Arial" charset="0"/>
              <a:buChar char="•"/>
            </a:pPr>
            <a:r>
              <a:rPr lang="sv-SE" sz="1000">
                <a:solidFill>
                  <a:srgbClr val="000000"/>
                </a:solidFill>
                <a:cs typeface="Geneva"/>
              </a:rPr>
              <a:t>Öka utbudet av busstrafik och bussvägar </a:t>
            </a:r>
          </a:p>
          <a:p>
            <a:pPr marL="171450" indent="-171450">
              <a:spcAft>
                <a:spcPts val="400"/>
              </a:spcAft>
              <a:buFont typeface="Arial" charset="0"/>
              <a:buChar char="•"/>
            </a:pPr>
            <a:r>
              <a:rPr lang="sv-SE" sz="1000">
                <a:solidFill>
                  <a:srgbClr val="000000"/>
                </a:solidFill>
                <a:cs typeface="Geneva"/>
              </a:rPr>
              <a:t>Realtidsinformation om flygplatsbussar</a:t>
            </a:r>
          </a:p>
          <a:p>
            <a:pPr marL="171450" indent="-171450">
              <a:spcAft>
                <a:spcPts val="400"/>
              </a:spcAft>
              <a:buFont typeface="Arial" charset="0"/>
              <a:buChar char="•"/>
            </a:pPr>
            <a:r>
              <a:rPr lang="sv-SE" sz="1000">
                <a:solidFill>
                  <a:srgbClr val="000000"/>
                </a:solidFill>
                <a:cs typeface="Geneva"/>
              </a:rPr>
              <a:t>Samsyn kring samordnade taxor </a:t>
            </a:r>
          </a:p>
          <a:p>
            <a:pPr marL="171450" indent="-171450">
              <a:spcAft>
                <a:spcPts val="400"/>
              </a:spcAft>
              <a:buFont typeface="Arial" charset="0"/>
              <a:buChar char="•"/>
            </a:pPr>
            <a:r>
              <a:rPr lang="sv-SE" sz="1000">
                <a:solidFill>
                  <a:srgbClr val="000000"/>
                </a:solidFill>
                <a:cs typeface="Geneva"/>
              </a:rPr>
              <a:t>Pilotprojekt för taxor med Samtrafiken</a:t>
            </a:r>
          </a:p>
          <a:p>
            <a:pPr marL="171450" indent="-171450">
              <a:spcAft>
                <a:spcPts val="400"/>
              </a:spcAft>
              <a:buFont typeface="Arial" charset="0"/>
              <a:buChar char="•"/>
            </a:pPr>
            <a:r>
              <a:rPr lang="sv-SE" sz="1000">
                <a:solidFill>
                  <a:srgbClr val="000000"/>
                </a:solidFill>
                <a:cs typeface="Geneva"/>
              </a:rPr>
              <a:t>Förbättrad interaktiv resenärsinformation</a:t>
            </a:r>
          </a:p>
          <a:p>
            <a:pPr marL="171450" indent="-171450">
              <a:spcAft>
                <a:spcPts val="400"/>
              </a:spcAft>
              <a:buFont typeface="Arial" charset="0"/>
              <a:buChar char="•"/>
            </a:pPr>
            <a:r>
              <a:rPr lang="sv-SE" sz="1000">
                <a:solidFill>
                  <a:srgbClr val="000000"/>
                </a:solidFill>
                <a:cs typeface="Geneva"/>
              </a:rPr>
              <a:t>Arbetsgrupp för åtgärder i bytespunkter </a:t>
            </a:r>
            <a:br>
              <a:rPr lang="sv-SE" sz="1000">
                <a:solidFill>
                  <a:srgbClr val="000000"/>
                </a:solidFill>
                <a:cs typeface="Geneva"/>
              </a:rPr>
            </a:br>
            <a:r>
              <a:rPr lang="sv-SE" sz="1000">
                <a:solidFill>
                  <a:srgbClr val="000000"/>
                </a:solidFill>
                <a:cs typeface="Geneva"/>
              </a:rPr>
              <a:t>och för att få snabbare bussar</a:t>
            </a:r>
          </a:p>
          <a:p>
            <a:pPr marL="171450" indent="-171450">
              <a:spcAft>
                <a:spcPts val="400"/>
              </a:spcAft>
              <a:buFont typeface="Arial" charset="0"/>
              <a:buChar char="•"/>
            </a:pPr>
            <a:r>
              <a:rPr lang="sv-SE" sz="1000">
                <a:solidFill>
                  <a:srgbClr val="000000"/>
                </a:solidFill>
                <a:cs typeface="Geneva"/>
              </a:rPr>
              <a:t>Program för underhåll och reinvestering </a:t>
            </a:r>
            <a:br>
              <a:rPr lang="sv-SE" sz="1000">
                <a:solidFill>
                  <a:srgbClr val="000000"/>
                </a:solidFill>
                <a:cs typeface="Geneva"/>
              </a:rPr>
            </a:br>
            <a:r>
              <a:rPr lang="sv-SE" sz="1000">
                <a:solidFill>
                  <a:srgbClr val="000000"/>
                </a:solidFill>
                <a:cs typeface="Geneva"/>
              </a:rPr>
              <a:t>av järnvägen</a:t>
            </a:r>
          </a:p>
          <a:p>
            <a:pPr marL="171450" indent="-171450">
              <a:spcAft>
                <a:spcPts val="400"/>
              </a:spcAft>
              <a:buFont typeface="Arial" charset="0"/>
              <a:buChar char="•"/>
            </a:pPr>
            <a:r>
              <a:rPr lang="sv-SE" sz="1000">
                <a:solidFill>
                  <a:srgbClr val="000000"/>
                </a:solidFill>
                <a:cs typeface="Geneva"/>
              </a:rPr>
              <a:t>Årligt erfarenhetsutbyte och samverkan </a:t>
            </a:r>
            <a:br>
              <a:rPr lang="sv-SE" sz="1000">
                <a:solidFill>
                  <a:srgbClr val="000000"/>
                </a:solidFill>
                <a:cs typeface="Geneva"/>
              </a:rPr>
            </a:br>
            <a:r>
              <a:rPr lang="sv-SE" sz="1000">
                <a:solidFill>
                  <a:srgbClr val="000000"/>
                </a:solidFill>
                <a:cs typeface="Geneva"/>
              </a:rPr>
              <a:t>om trimningsåtgärder järnväg</a:t>
            </a:r>
          </a:p>
          <a:p>
            <a:pPr marL="171450" indent="-171450">
              <a:spcAft>
                <a:spcPts val="400"/>
              </a:spcAft>
              <a:buFont typeface="Arial" charset="0"/>
              <a:buChar char="•"/>
            </a:pPr>
            <a:r>
              <a:rPr lang="sv-SE" sz="1000">
                <a:solidFill>
                  <a:srgbClr val="000000"/>
                </a:solidFill>
                <a:cs typeface="Geneva"/>
              </a:rPr>
              <a:t>Gemensamt projekt kring ny infrastruktur</a:t>
            </a:r>
          </a:p>
          <a:p>
            <a:pPr marL="171450" indent="-171450">
              <a:spcAft>
                <a:spcPts val="400"/>
              </a:spcAft>
              <a:buFont typeface="Arial" charset="0"/>
              <a:buChar char="•"/>
            </a:pPr>
            <a:r>
              <a:rPr lang="sv-SE" sz="1000">
                <a:solidFill>
                  <a:srgbClr val="000000"/>
                </a:solidFill>
                <a:cs typeface="Geneva"/>
              </a:rPr>
              <a:t>Genomföra förstudie för fler spår </a:t>
            </a:r>
            <a:br>
              <a:rPr lang="sv-SE" sz="1000">
                <a:solidFill>
                  <a:srgbClr val="000000"/>
                </a:solidFill>
                <a:cs typeface="Geneva"/>
              </a:rPr>
            </a:br>
            <a:r>
              <a:rPr lang="sv-SE" sz="1000">
                <a:solidFill>
                  <a:srgbClr val="000000"/>
                </a:solidFill>
                <a:cs typeface="Geneva"/>
              </a:rPr>
              <a:t>Skavsta by – Arlanda nedre</a:t>
            </a:r>
          </a:p>
          <a:p>
            <a:pPr marL="171450" indent="-171450">
              <a:spcAft>
                <a:spcPts val="400"/>
              </a:spcAft>
              <a:buFont typeface="Arial" charset="0"/>
              <a:buChar char="•"/>
            </a:pPr>
            <a:r>
              <a:rPr lang="sv-SE" sz="1000">
                <a:solidFill>
                  <a:srgbClr val="000000"/>
                </a:solidFill>
                <a:cs typeface="Geneva"/>
              </a:rPr>
              <a:t>Utreda nya stationer </a:t>
            </a:r>
          </a:p>
          <a:p>
            <a:pPr marL="171450" indent="-171450">
              <a:spcAft>
                <a:spcPts val="400"/>
              </a:spcAft>
              <a:buFont typeface="Arial" charset="0"/>
              <a:buChar char="•"/>
            </a:pPr>
            <a:r>
              <a:rPr lang="sv-SE" sz="1000">
                <a:solidFill>
                  <a:srgbClr val="000000"/>
                </a:solidFill>
                <a:cs typeface="Geneva"/>
              </a:rPr>
              <a:t>Fördjupad riksintressebeskrivning och plansamråd</a:t>
            </a:r>
          </a:p>
          <a:p>
            <a:pPr marL="171450" indent="-171450">
              <a:spcAft>
                <a:spcPts val="400"/>
              </a:spcAft>
              <a:buFont typeface="Arial" charset="0"/>
              <a:buChar char="•"/>
            </a:pPr>
            <a:r>
              <a:rPr lang="sv-SE" sz="1000">
                <a:solidFill>
                  <a:srgbClr val="000000"/>
                </a:solidFill>
                <a:cs typeface="Geneva"/>
              </a:rPr>
              <a:t>Säkra ekonomisk och fysisk planeringsprocess</a:t>
            </a:r>
          </a:p>
          <a:p>
            <a:pPr marL="171450" indent="-171450">
              <a:buFont typeface="Arial" charset="0"/>
              <a:buChar char="•"/>
            </a:pPr>
            <a:endParaRPr lang="sv-SE" sz="1000">
              <a:solidFill>
                <a:srgbClr val="000000"/>
              </a:solidFill>
              <a:cs typeface="Geneva"/>
            </a:endParaRPr>
          </a:p>
          <a:p>
            <a:pPr marL="171450" indent="-171450">
              <a:buFont typeface="Arial" charset="0"/>
              <a:buChar char="•"/>
            </a:pPr>
            <a:endParaRPr lang="sv-SE" sz="1000">
              <a:solidFill>
                <a:srgbClr val="000000"/>
              </a:solidFill>
              <a:cs typeface="Geneva"/>
            </a:endParaRPr>
          </a:p>
        </p:txBody>
      </p:sp>
      <p:sp>
        <p:nvSpPr>
          <p:cNvPr id="37899" name="textruta 20"/>
          <p:cNvSpPr txBox="1">
            <a:spLocks noChangeArrowheads="1"/>
          </p:cNvSpPr>
          <p:nvPr/>
        </p:nvSpPr>
        <p:spPr bwMode="auto">
          <a:xfrm>
            <a:off x="2484438" y="925513"/>
            <a:ext cx="133191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v-SE" sz="1400" b="1">
                <a:solidFill>
                  <a:srgbClr val="000000"/>
                </a:solidFill>
                <a:cs typeface="Geneva"/>
              </a:rPr>
              <a:t>Åtgärder</a:t>
            </a:r>
          </a:p>
        </p:txBody>
      </p:sp>
      <p:sp>
        <p:nvSpPr>
          <p:cNvPr id="16" name="textruta 15"/>
          <p:cNvSpPr txBox="1">
            <a:spLocks noChangeArrowheads="1"/>
          </p:cNvSpPr>
          <p:nvPr/>
        </p:nvSpPr>
        <p:spPr bwMode="auto">
          <a:xfrm>
            <a:off x="5367338" y="3736975"/>
            <a:ext cx="2447925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1450" indent="-171450">
              <a:spcAft>
                <a:spcPts val="400"/>
              </a:spcAft>
              <a:buFont typeface="Arial" charset="0"/>
              <a:buChar char="•"/>
            </a:pPr>
            <a:r>
              <a:rPr lang="sv-SE" sz="1000">
                <a:solidFill>
                  <a:srgbClr val="000000"/>
                </a:solidFill>
                <a:cs typeface="Geneva"/>
              </a:rPr>
              <a:t>Reinvesteringar i bytespunkter</a:t>
            </a:r>
          </a:p>
          <a:p>
            <a:pPr marL="171450" indent="-171450">
              <a:spcAft>
                <a:spcPts val="400"/>
              </a:spcAft>
              <a:buFont typeface="Arial" charset="0"/>
              <a:buChar char="•"/>
            </a:pPr>
            <a:r>
              <a:rPr lang="sv-SE" sz="1000">
                <a:solidFill>
                  <a:srgbClr val="000000"/>
                </a:solidFill>
                <a:cs typeface="Geneva"/>
              </a:rPr>
              <a:t>Nya busskörfält / bussvägar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5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50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500"/>
                            </p:stCondLst>
                            <p:childTnLst>
                              <p:par>
                                <p:cTn id="50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8500"/>
                            </p:stCondLst>
                            <p:childTnLst>
                              <p:par>
                                <p:cTn id="56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9000"/>
                            </p:stCondLst>
                            <p:childTnLst>
                              <p:par>
                                <p:cTn id="59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9500"/>
                            </p:stCondLst>
                            <p:childTnLst>
                              <p:par>
                                <p:cTn id="62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000"/>
                            </p:stCondLst>
                            <p:childTnLst>
                              <p:par>
                                <p:cTn id="6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0500"/>
                            </p:stCondLst>
                            <p:childTnLst>
                              <p:par>
                                <p:cTn id="6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10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1500"/>
                            </p:stCondLst>
                            <p:childTnLst>
                              <p:par>
                                <p:cTn id="7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2000"/>
                            </p:stCondLst>
                            <p:childTnLst>
                              <p:par>
                                <p:cTn id="77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2500"/>
                            </p:stCondLst>
                            <p:childTnLst>
                              <p:par>
                                <p:cTn id="80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3000"/>
                            </p:stCondLst>
                            <p:childTnLst>
                              <p:par>
                                <p:cTn id="83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3500"/>
                            </p:stCondLst>
                            <p:childTnLst>
                              <p:par>
                                <p:cTn id="86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4000"/>
                            </p:stCondLst>
                            <p:childTnLst>
                              <p:par>
                                <p:cTn id="89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4500"/>
                            </p:stCondLst>
                            <p:childTnLst>
                              <p:par>
                                <p:cTn id="92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5000"/>
                            </p:stCondLst>
                            <p:childTnLst>
                              <p:par>
                                <p:cTn id="9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5500"/>
                            </p:stCondLst>
                            <p:childTnLst>
                              <p:par>
                                <p:cTn id="9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6000"/>
                            </p:stCondLst>
                            <p:childTnLst>
                              <p:par>
                                <p:cTn id="10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6500"/>
                            </p:stCondLst>
                            <p:childTnLst>
                              <p:par>
                                <p:cTn id="104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7000"/>
                            </p:stCondLst>
                            <p:childTnLst>
                              <p:par>
                                <p:cTn id="107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7500"/>
                            </p:stCondLst>
                            <p:childTnLst>
                              <p:par>
                                <p:cTn id="110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8000"/>
                            </p:stCondLst>
                            <p:childTnLst>
                              <p:par>
                                <p:cTn id="113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8500"/>
                            </p:stCondLst>
                            <p:childTnLst>
                              <p:par>
                                <p:cTn id="116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/>
      <p:bldP spid="16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>
                <a:latin typeface="Arial" charset="0"/>
                <a:cs typeface="Arial" charset="0"/>
              </a:rPr>
              <a:t>Hur går Trafikverket vidare?</a:t>
            </a:r>
          </a:p>
        </p:txBody>
      </p:sp>
      <p:sp>
        <p:nvSpPr>
          <p:cNvPr id="38914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smtClean="0">
                <a:latin typeface="Arial" charset="0"/>
                <a:cs typeface="Arial" charset="0"/>
              </a:rPr>
              <a:t>60 åtgärdsvalsstudier 2012</a:t>
            </a:r>
          </a:p>
          <a:p>
            <a:r>
              <a:rPr lang="sv-SE" smtClean="0">
                <a:latin typeface="Arial" charset="0"/>
                <a:cs typeface="Arial" charset="0"/>
              </a:rPr>
              <a:t>Utbildningar</a:t>
            </a:r>
          </a:p>
          <a:p>
            <a:r>
              <a:rPr lang="sv-SE" smtClean="0">
                <a:latin typeface="Arial" charset="0"/>
                <a:cs typeface="Arial" charset="0"/>
              </a:rPr>
              <a:t>Erfarenhetsåterföring </a:t>
            </a:r>
          </a:p>
          <a:p>
            <a:r>
              <a:rPr lang="sv-SE" smtClean="0">
                <a:latin typeface="Arial" charset="0"/>
                <a:cs typeface="Arial" charset="0"/>
              </a:rPr>
              <a:t>Hur kommer det att tas emot?</a:t>
            </a:r>
          </a:p>
          <a:p>
            <a:endParaRPr lang="sv-SE" smtClean="0">
              <a:latin typeface="Arial" charset="0"/>
              <a:cs typeface="Arial" charset="0"/>
            </a:endParaRPr>
          </a:p>
        </p:txBody>
      </p:sp>
      <p:pic>
        <p:nvPicPr>
          <p:cNvPr id="38915" name="Bildobjekt 7" descr="BA_9EDP.jpg"/>
          <p:cNvPicPr>
            <a:picLocks noChangeAspect="1"/>
          </p:cNvPicPr>
          <p:nvPr/>
        </p:nvPicPr>
        <p:blipFill>
          <a:blip r:embed="rId2"/>
          <a:srcRect l="7016" r="5493" b="16432"/>
          <a:stretch>
            <a:fillRect/>
          </a:stretch>
        </p:blipFill>
        <p:spPr bwMode="auto">
          <a:xfrm>
            <a:off x="7219950" y="3316288"/>
            <a:ext cx="1924050" cy="285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6" name="Picture 2" descr="\\Bl-loppesrv.ia.vv.se.\bl-loppe\Fotogalleri\Bildarkivsbilder\Från tidigare avtal\VV Boken\Kap 6\BA_3MBD.jpg"/>
          <p:cNvPicPr>
            <a:picLocks noChangeAspect="1" noChangeArrowheads="1"/>
          </p:cNvPicPr>
          <p:nvPr/>
        </p:nvPicPr>
        <p:blipFill>
          <a:blip r:embed="rId3"/>
          <a:srcRect l="6641" r="6250"/>
          <a:stretch>
            <a:fillRect/>
          </a:stretch>
        </p:blipFill>
        <p:spPr bwMode="auto">
          <a:xfrm>
            <a:off x="7219950" y="0"/>
            <a:ext cx="1924050" cy="332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>
                <a:latin typeface="Arial" charset="0"/>
                <a:cs typeface="Arial" charset="0"/>
              </a:rPr>
              <a:t>Detta med miljöbedömning och medfinansiering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smtClean="0">
                <a:latin typeface="Arial" charset="0"/>
                <a:cs typeface="Arial" charset="0"/>
              </a:rPr>
              <a:t>Miljöbedömning</a:t>
            </a:r>
          </a:p>
          <a:p>
            <a:pPr lvl="1"/>
            <a:r>
              <a:rPr lang="sv-SE" smtClean="0">
                <a:latin typeface="Arial" charset="0"/>
                <a:cs typeface="Arial" charset="0"/>
              </a:rPr>
              <a:t>Systemanalyser</a:t>
            </a:r>
          </a:p>
          <a:p>
            <a:pPr lvl="1"/>
            <a:r>
              <a:rPr lang="sv-SE" smtClean="0">
                <a:latin typeface="Arial" charset="0"/>
                <a:cs typeface="Arial" charset="0"/>
              </a:rPr>
              <a:t>Nationell och regionala transportplaner</a:t>
            </a:r>
          </a:p>
          <a:p>
            <a:pPr lvl="1"/>
            <a:r>
              <a:rPr lang="sv-SE" smtClean="0">
                <a:latin typeface="Arial" charset="0"/>
                <a:cs typeface="Arial" charset="0"/>
              </a:rPr>
              <a:t>Projekt, oftast investeringar</a:t>
            </a:r>
          </a:p>
          <a:p>
            <a:pPr lvl="1"/>
            <a:r>
              <a:rPr lang="sv-SE" smtClean="0">
                <a:latin typeface="Arial" charset="0"/>
                <a:cs typeface="Arial" charset="0"/>
              </a:rPr>
              <a:t>I åtgärdsvalsstudier – ja, men situationsanpassat</a:t>
            </a:r>
          </a:p>
          <a:p>
            <a:pPr lvl="1"/>
            <a:endParaRPr lang="sv-SE" smtClean="0">
              <a:latin typeface="Arial" charset="0"/>
              <a:cs typeface="Arial" charset="0"/>
            </a:endParaRPr>
          </a:p>
          <a:p>
            <a:r>
              <a:rPr lang="sv-SE" smtClean="0">
                <a:latin typeface="Arial" charset="0"/>
                <a:cs typeface="Arial" charset="0"/>
              </a:rPr>
              <a:t>Medfinansiering </a:t>
            </a:r>
          </a:p>
          <a:p>
            <a:pPr lvl="1"/>
            <a:r>
              <a:rPr lang="sv-SE" smtClean="0">
                <a:latin typeface="Arial" charset="0"/>
                <a:cs typeface="Arial" charset="0"/>
              </a:rPr>
              <a:t>Normalt i senare skeden – kopplar till den fysiska planeringen </a:t>
            </a:r>
          </a:p>
          <a:p>
            <a:pPr lvl="1"/>
            <a:r>
              <a:rPr lang="sv-SE" smtClean="0">
                <a:latin typeface="Arial" charset="0"/>
                <a:cs typeface="Arial" charset="0"/>
              </a:rPr>
              <a:t>När man vet vad som ska göras</a:t>
            </a:r>
          </a:p>
          <a:p>
            <a:pPr lvl="1"/>
            <a:r>
              <a:rPr lang="sv-SE" smtClean="0">
                <a:latin typeface="Arial" charset="0"/>
                <a:cs typeface="Arial" charset="0"/>
              </a:rPr>
              <a:t>Vem som rimligen har ansvar för detta</a:t>
            </a:r>
          </a:p>
          <a:p>
            <a:pPr lvl="1"/>
            <a:r>
              <a:rPr lang="sv-SE" smtClean="0">
                <a:latin typeface="Arial" charset="0"/>
                <a:cs typeface="Arial" charset="0"/>
              </a:rPr>
              <a:t>Och kunskap finns om kostnader</a:t>
            </a:r>
          </a:p>
          <a:p>
            <a:endParaRPr lang="sv-SE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Bildobjekt 4" descr="landskapsbilder 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17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2" name="Picture 6" descr="C:\Documents and Settings\annao\Skrivbord\Trafikverket logo\iStock_000009262155Smal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11838" y="434975"/>
            <a:ext cx="2911475" cy="186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>
                <a:latin typeface="Arial" charset="0"/>
                <a:cs typeface="Arial" charset="0"/>
              </a:rPr>
              <a:t>Vilken planeringsprocess?</a:t>
            </a:r>
          </a:p>
        </p:txBody>
      </p:sp>
      <p:sp>
        <p:nvSpPr>
          <p:cNvPr id="2048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smtClean="0">
                <a:latin typeface="Arial" charset="0"/>
                <a:cs typeface="Arial" charset="0"/>
              </a:rPr>
              <a:t>Långsiktig ”ekonomisk” planering?</a:t>
            </a:r>
          </a:p>
          <a:p>
            <a:r>
              <a:rPr lang="sv-SE" smtClean="0">
                <a:latin typeface="Arial" charset="0"/>
                <a:cs typeface="Arial" charset="0"/>
              </a:rPr>
              <a:t>Fysisk planering?</a:t>
            </a:r>
          </a:p>
          <a:p>
            <a:r>
              <a:rPr lang="sv-SE" smtClean="0">
                <a:latin typeface="Arial" charset="0"/>
                <a:cs typeface="Arial" charset="0"/>
              </a:rPr>
              <a:t>Kapacitetsutredning?</a:t>
            </a:r>
          </a:p>
          <a:p>
            <a:endParaRPr lang="sv-SE" smtClean="0">
              <a:latin typeface="Arial" charset="0"/>
              <a:cs typeface="Arial" charset="0"/>
            </a:endParaRPr>
          </a:p>
          <a:p>
            <a:r>
              <a:rPr lang="sv-SE" smtClean="0">
                <a:latin typeface="Arial" charset="0"/>
                <a:cs typeface="Arial" charset="0"/>
              </a:rPr>
              <a:t>Åtgärdsval enligt fyrstegsprincipen!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>
                <a:latin typeface="Arial" charset="0"/>
                <a:cs typeface="Arial" charset="0"/>
              </a:rPr>
              <a:t>Fyrstegsprincipen – lanserades 1997</a:t>
            </a:r>
          </a:p>
        </p:txBody>
      </p:sp>
      <p:pic>
        <p:nvPicPr>
          <p:cNvPr id="6" name="Picture 12" descr="\\JKFIL1\program\clipart\2000\STD2Prem\std2dir1\BD07474_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25850" y="2393950"/>
            <a:ext cx="1774825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13"/>
          <p:cNvSpPr txBox="1">
            <a:spLocks noChangeArrowheads="1"/>
          </p:cNvSpPr>
          <p:nvPr/>
        </p:nvSpPr>
        <p:spPr bwMode="auto">
          <a:xfrm>
            <a:off x="2667000" y="2314575"/>
            <a:ext cx="609600" cy="8239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defTabSz="762000">
              <a:spcBef>
                <a:spcPct val="50000"/>
              </a:spcBef>
            </a:pPr>
            <a:r>
              <a:rPr lang="sv-SE" sz="4800" b="1">
                <a:solidFill>
                  <a:srgbClr val="008000"/>
                </a:solidFill>
              </a:rPr>
              <a:t>1</a:t>
            </a:r>
          </a:p>
        </p:txBody>
      </p:sp>
      <p:sp>
        <p:nvSpPr>
          <p:cNvPr id="8" name="Text Box 14"/>
          <p:cNvSpPr txBox="1">
            <a:spLocks noChangeArrowheads="1"/>
          </p:cNvSpPr>
          <p:nvPr/>
        </p:nvSpPr>
        <p:spPr bwMode="auto">
          <a:xfrm>
            <a:off x="2667000" y="4114800"/>
            <a:ext cx="609600" cy="8239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defTabSz="762000">
              <a:spcBef>
                <a:spcPct val="50000"/>
              </a:spcBef>
            </a:pPr>
            <a:r>
              <a:rPr lang="sv-SE" sz="4800" b="1">
                <a:solidFill>
                  <a:schemeClr val="accent2"/>
                </a:solidFill>
              </a:rPr>
              <a:t>2</a:t>
            </a:r>
          </a:p>
        </p:txBody>
      </p:sp>
      <p:sp>
        <p:nvSpPr>
          <p:cNvPr id="9" name="Text Box 15"/>
          <p:cNvSpPr txBox="1">
            <a:spLocks noChangeArrowheads="1"/>
          </p:cNvSpPr>
          <p:nvPr/>
        </p:nvSpPr>
        <p:spPr bwMode="auto">
          <a:xfrm>
            <a:off x="5726113" y="2314575"/>
            <a:ext cx="609600" cy="8239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defTabSz="762000">
              <a:spcBef>
                <a:spcPct val="50000"/>
              </a:spcBef>
            </a:pPr>
            <a:r>
              <a:rPr lang="sv-SE" sz="4800" b="1">
                <a:solidFill>
                  <a:srgbClr val="FF9900"/>
                </a:solidFill>
              </a:rPr>
              <a:t>3</a:t>
            </a:r>
          </a:p>
        </p:txBody>
      </p:sp>
      <p:sp>
        <p:nvSpPr>
          <p:cNvPr id="10" name="Text Box 17"/>
          <p:cNvSpPr txBox="1">
            <a:spLocks noChangeArrowheads="1"/>
          </p:cNvSpPr>
          <p:nvPr/>
        </p:nvSpPr>
        <p:spPr bwMode="auto">
          <a:xfrm>
            <a:off x="5726113" y="4114800"/>
            <a:ext cx="609600" cy="8239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defTabSz="762000">
              <a:spcBef>
                <a:spcPct val="50000"/>
              </a:spcBef>
            </a:pPr>
            <a:r>
              <a:rPr lang="sv-SE" sz="4800" b="1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11" name="Text Box 18"/>
          <p:cNvSpPr txBox="1">
            <a:spLocks noChangeArrowheads="1"/>
          </p:cNvSpPr>
          <p:nvPr/>
        </p:nvSpPr>
        <p:spPr bwMode="auto">
          <a:xfrm>
            <a:off x="476250" y="2393950"/>
            <a:ext cx="2082800" cy="6413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defTabSz="762000">
              <a:spcBef>
                <a:spcPct val="50000"/>
              </a:spcBef>
            </a:pPr>
            <a:r>
              <a:rPr lang="sv-SE" b="1">
                <a:solidFill>
                  <a:srgbClr val="008000"/>
                </a:solidFill>
              </a:rPr>
              <a:t>Transportbehov och transportsätt</a:t>
            </a:r>
          </a:p>
        </p:txBody>
      </p:sp>
      <p:sp>
        <p:nvSpPr>
          <p:cNvPr id="12" name="Text Box 19"/>
          <p:cNvSpPr txBox="1">
            <a:spLocks noChangeArrowheads="1"/>
          </p:cNvSpPr>
          <p:nvPr/>
        </p:nvSpPr>
        <p:spPr bwMode="auto">
          <a:xfrm>
            <a:off x="577850" y="4222750"/>
            <a:ext cx="2133600" cy="9239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defTabSz="762000">
              <a:spcBef>
                <a:spcPct val="50000"/>
              </a:spcBef>
            </a:pPr>
            <a:r>
              <a:rPr lang="sv-SE" b="1">
                <a:solidFill>
                  <a:schemeClr val="accent2"/>
                </a:solidFill>
              </a:rPr>
              <a:t>Effektivare utnytt-jande av befintligt system</a:t>
            </a:r>
          </a:p>
        </p:txBody>
      </p:sp>
      <p:sp>
        <p:nvSpPr>
          <p:cNvPr id="13" name="Text Box 20"/>
          <p:cNvSpPr txBox="1">
            <a:spLocks noChangeArrowheads="1"/>
          </p:cNvSpPr>
          <p:nvPr/>
        </p:nvSpPr>
        <p:spPr bwMode="auto">
          <a:xfrm>
            <a:off x="6292850" y="2392363"/>
            <a:ext cx="2362200" cy="6413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defTabSz="762000">
              <a:spcBef>
                <a:spcPct val="50000"/>
              </a:spcBef>
            </a:pPr>
            <a:r>
              <a:rPr lang="sv-SE" b="1">
                <a:solidFill>
                  <a:srgbClr val="FF9900"/>
                </a:solidFill>
              </a:rPr>
              <a:t>Förbättringar och mindre ombyggnader</a:t>
            </a:r>
          </a:p>
        </p:txBody>
      </p:sp>
      <p:sp>
        <p:nvSpPr>
          <p:cNvPr id="14" name="Text Box 21"/>
          <p:cNvSpPr txBox="1">
            <a:spLocks noChangeArrowheads="1"/>
          </p:cNvSpPr>
          <p:nvPr/>
        </p:nvSpPr>
        <p:spPr bwMode="auto">
          <a:xfrm>
            <a:off x="6369050" y="4221163"/>
            <a:ext cx="2209800" cy="6413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defTabSz="762000">
              <a:spcBef>
                <a:spcPct val="50000"/>
              </a:spcBef>
            </a:pPr>
            <a:r>
              <a:rPr lang="sv-SE" b="1">
                <a:solidFill>
                  <a:srgbClr val="FF0000"/>
                </a:solidFill>
              </a:rPr>
              <a:t>Nyinvesteringar och större ombyggnader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utoUpdateAnimBg="0"/>
      <p:bldP spid="8" grpId="0" autoUpdateAnimBg="0"/>
      <p:bldP spid="9" grpId="0" autoUpdateAnimBg="0"/>
      <p:bldP spid="10" grpId="0" autoUpdateAnimBg="0"/>
      <p:bldP spid="11" grpId="0" autoUpdateAnimBg="0"/>
      <p:bldP spid="12" grpId="0" autoUpdateAnimBg="0"/>
      <p:bldP spid="13" grpId="0" autoUpdateAnimBg="0"/>
      <p:bldP spid="14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ubrik 1"/>
          <p:cNvSpPr>
            <a:spLocks noGrp="1"/>
          </p:cNvSpPr>
          <p:nvPr>
            <p:ph type="title"/>
          </p:nvPr>
        </p:nvSpPr>
        <p:spPr>
          <a:xfrm>
            <a:off x="457200" y="414338"/>
            <a:ext cx="6608763" cy="1143000"/>
          </a:xfrm>
        </p:spPr>
        <p:txBody>
          <a:bodyPr/>
          <a:lstStyle/>
          <a:p>
            <a:r>
              <a:rPr lang="sv-SE" smtClean="0">
                <a:latin typeface="Arial" charset="0"/>
                <a:cs typeface="Arial" charset="0"/>
              </a:rPr>
              <a:t>En åtgärdsvalsstudie handlar om att </a:t>
            </a:r>
            <a:br>
              <a:rPr lang="sv-SE" smtClean="0">
                <a:latin typeface="Arial" charset="0"/>
                <a:cs typeface="Arial" charset="0"/>
              </a:rPr>
            </a:br>
            <a:r>
              <a:rPr lang="sv-SE" smtClean="0">
                <a:latin typeface="Arial" charset="0"/>
                <a:cs typeface="Arial" charset="0"/>
              </a:rPr>
              <a:t>i tidigt skede av planeringen </a:t>
            </a:r>
            <a:br>
              <a:rPr lang="sv-SE" smtClean="0">
                <a:latin typeface="Arial" charset="0"/>
                <a:cs typeface="Arial" charset="0"/>
              </a:rPr>
            </a:br>
            <a:r>
              <a:rPr lang="sv-SE" smtClean="0">
                <a:latin typeface="Arial" charset="0"/>
                <a:cs typeface="Arial" charset="0"/>
              </a:rPr>
              <a:t>ställa rätt frågor</a:t>
            </a:r>
          </a:p>
        </p:txBody>
      </p:sp>
      <p:sp>
        <p:nvSpPr>
          <p:cNvPr id="28674" name="Platshållare för innehåll 2"/>
          <p:cNvSpPr>
            <a:spLocks noGrp="1"/>
          </p:cNvSpPr>
          <p:nvPr>
            <p:ph idx="1"/>
          </p:nvPr>
        </p:nvSpPr>
        <p:spPr>
          <a:xfrm>
            <a:off x="457200" y="2054225"/>
            <a:ext cx="6513513" cy="3935413"/>
          </a:xfrm>
        </p:spPr>
        <p:txBody>
          <a:bodyPr/>
          <a:lstStyle/>
          <a:p>
            <a:r>
              <a:rPr lang="sv-SE" smtClean="0">
                <a:latin typeface="Arial" charset="0"/>
                <a:cs typeface="Arial" charset="0"/>
              </a:rPr>
              <a:t>Varför behöver något göras?</a:t>
            </a:r>
          </a:p>
          <a:p>
            <a:r>
              <a:rPr lang="sv-SE" smtClean="0">
                <a:latin typeface="Arial" charset="0"/>
                <a:cs typeface="Arial" charset="0"/>
              </a:rPr>
              <a:t>För vem, vilka resor, vilka transporter?</a:t>
            </a:r>
          </a:p>
          <a:p>
            <a:r>
              <a:rPr lang="sv-SE" smtClean="0">
                <a:latin typeface="Arial" charset="0"/>
                <a:cs typeface="Arial" charset="0"/>
              </a:rPr>
              <a:t>Egentliga problem och orsaker? Inte symptom</a:t>
            </a:r>
          </a:p>
          <a:p>
            <a:r>
              <a:rPr lang="sv-SE" smtClean="0">
                <a:latin typeface="Arial" charset="0"/>
                <a:cs typeface="Arial" charset="0"/>
              </a:rPr>
              <a:t>Finns flera aktörer som behöver ta ansvar?</a:t>
            </a:r>
          </a:p>
        </p:txBody>
      </p:sp>
      <p:pic>
        <p:nvPicPr>
          <p:cNvPr id="28675" name="Picture 2" descr="C:\Documents and Settings\ahl_l\Skrivbord\PPT_nyanställda\Per_Lindroth_Rolf_Haraldsson_VO\49162ctx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19950" y="1838325"/>
            <a:ext cx="1924050" cy="272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3" descr="C:\Documents and Settings\ahl_l\Skrivbord\PPT_nyanställda\Per_Lindroth_Rolf_Haraldsson_VO\Pr%c3%a5m%20p%c3%a5%20grund.jpg"/>
          <p:cNvPicPr>
            <a:picLocks noChangeAspect="1" noChangeArrowheads="1"/>
          </p:cNvPicPr>
          <p:nvPr/>
        </p:nvPicPr>
        <p:blipFill>
          <a:blip r:embed="rId3"/>
          <a:srcRect r="9633"/>
          <a:stretch>
            <a:fillRect/>
          </a:stretch>
        </p:blipFill>
        <p:spPr bwMode="auto">
          <a:xfrm>
            <a:off x="7223125" y="4572000"/>
            <a:ext cx="1920875" cy="159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Picture 4" descr="C:\Documents and Settings\ahl_l\Skrivbord\PPT_nyanställda\Per_Lindroth_Rolf_Haraldsson_VO\000211.jpg"/>
          <p:cNvPicPr>
            <a:picLocks noChangeAspect="1" noChangeArrowheads="1"/>
          </p:cNvPicPr>
          <p:nvPr/>
        </p:nvPicPr>
        <p:blipFill>
          <a:blip r:embed="rId4"/>
          <a:srcRect l="12897" r="17622"/>
          <a:stretch>
            <a:fillRect/>
          </a:stretch>
        </p:blipFill>
        <p:spPr bwMode="auto">
          <a:xfrm>
            <a:off x="7212013" y="0"/>
            <a:ext cx="1931987" cy="1858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8" name="Picture 2" descr="C:\Documents and Settings\ahl_l\Skrivbord\PPT_nyanställda\Per_Lindroth_Rolf_Haraldsson_VO\Förstudie sluthandling1-7.jpg"/>
          <p:cNvPicPr>
            <a:picLocks noChangeAspect="1" noChangeArrowheads="1"/>
          </p:cNvPicPr>
          <p:nvPr/>
        </p:nvPicPr>
        <p:blipFill>
          <a:blip r:embed="rId5"/>
          <a:srcRect l="2632" t="7117" r="4887" b="14331"/>
          <a:stretch>
            <a:fillRect/>
          </a:stretch>
        </p:blipFill>
        <p:spPr bwMode="auto">
          <a:xfrm>
            <a:off x="5311775" y="3835400"/>
            <a:ext cx="1920875" cy="232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9" name="Picture 3" descr="C:\Documents and Settings\ahl_l\Skrivbord\PPT_nyanställda\Per_Lindroth_Rolf_Haraldsson_VO\Bildarkivet_KQ9D_skiss.jpg"/>
          <p:cNvPicPr>
            <a:picLocks noChangeAspect="1" noChangeArrowheads="1"/>
          </p:cNvPicPr>
          <p:nvPr/>
        </p:nvPicPr>
        <p:blipFill>
          <a:blip r:embed="rId6"/>
          <a:srcRect l="2267" t="45749"/>
          <a:stretch>
            <a:fillRect/>
          </a:stretch>
        </p:blipFill>
        <p:spPr bwMode="auto">
          <a:xfrm>
            <a:off x="3546475" y="4572000"/>
            <a:ext cx="1916113" cy="159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>
                <a:latin typeface="Arial" charset="0"/>
                <a:cs typeface="Arial" charset="0"/>
              </a:rPr>
              <a:t>Så att man kan åstadkomma att …</a:t>
            </a:r>
          </a:p>
        </p:txBody>
      </p:sp>
      <p:sp>
        <p:nvSpPr>
          <p:cNvPr id="29698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smtClean="0">
                <a:latin typeface="Arial" charset="0"/>
                <a:cs typeface="Arial" charset="0"/>
              </a:rPr>
              <a:t>En alternativgenerering sker tidigt – innan dörrar stängs</a:t>
            </a:r>
          </a:p>
          <a:p>
            <a:r>
              <a:rPr lang="sv-SE" smtClean="0">
                <a:latin typeface="Arial" charset="0"/>
                <a:cs typeface="Arial" charset="0"/>
              </a:rPr>
              <a:t>Färre frågor hamnar mellan stolarna</a:t>
            </a:r>
          </a:p>
          <a:p>
            <a:r>
              <a:rPr lang="sv-SE" smtClean="0">
                <a:latin typeface="Arial" charset="0"/>
                <a:cs typeface="Arial" charset="0"/>
              </a:rPr>
              <a:t>Avgränsningar sker medvetet</a:t>
            </a:r>
          </a:p>
          <a:p>
            <a:r>
              <a:rPr lang="sv-SE" smtClean="0">
                <a:latin typeface="Arial" charset="0"/>
                <a:cs typeface="Arial" charset="0"/>
              </a:rPr>
              <a:t>Grunden för val av åtgärdsmix blir väl dokumenterad </a:t>
            </a:r>
          </a:p>
          <a:p>
            <a:r>
              <a:rPr lang="sv-SE" smtClean="0">
                <a:latin typeface="Arial" charset="0"/>
                <a:cs typeface="Arial" charset="0"/>
              </a:rPr>
              <a:t>Underlaget till </a:t>
            </a:r>
          </a:p>
          <a:p>
            <a:pPr lvl="1"/>
            <a:r>
              <a:rPr lang="sv-SE" smtClean="0">
                <a:latin typeface="Arial" charset="0"/>
                <a:cs typeface="Arial" charset="0"/>
              </a:rPr>
              <a:t>Transportplaner nationellt och regionalt, </a:t>
            </a:r>
          </a:p>
          <a:p>
            <a:pPr lvl="1"/>
            <a:r>
              <a:rPr lang="sv-SE" smtClean="0">
                <a:latin typeface="Arial" charset="0"/>
                <a:cs typeface="Arial" charset="0"/>
              </a:rPr>
              <a:t>aktörernas verksamhetsplanering </a:t>
            </a:r>
          </a:p>
          <a:p>
            <a:pPr lvl="1"/>
            <a:r>
              <a:rPr lang="sv-SE" smtClean="0">
                <a:latin typeface="Arial" charset="0"/>
                <a:cs typeface="Arial" charset="0"/>
              </a:rPr>
              <a:t>och/eller den löpande verksamheten, </a:t>
            </a:r>
          </a:p>
          <a:p>
            <a:pPr lvl="1">
              <a:buFont typeface="Arial" charset="0"/>
              <a:buNone/>
            </a:pPr>
            <a:r>
              <a:rPr lang="sv-SE" smtClean="0">
                <a:latin typeface="Arial" charset="0"/>
                <a:cs typeface="Arial" charset="0"/>
              </a:rPr>
              <a:t>blir av bättre kvalitet </a:t>
            </a:r>
          </a:p>
          <a:p>
            <a:endParaRPr lang="sv-SE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>
                <a:latin typeface="Arial" charset="0"/>
                <a:cs typeface="Arial" charset="0"/>
              </a:rPr>
              <a:t>Och vad ger det?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457200" y="1365250"/>
            <a:ext cx="6680200" cy="4892675"/>
          </a:xfrm>
        </p:spPr>
        <p:txBody>
          <a:bodyPr/>
          <a:lstStyle/>
          <a:p>
            <a:r>
              <a:rPr lang="sv-SE" smtClean="0">
                <a:latin typeface="Arial" charset="0"/>
                <a:cs typeface="Arial" charset="0"/>
              </a:rPr>
              <a:t>Bättre fungerande transportsystem, multimodalt, intermodalt</a:t>
            </a:r>
          </a:p>
          <a:p>
            <a:r>
              <a:rPr lang="sv-SE" smtClean="0">
                <a:latin typeface="Arial" charset="0"/>
                <a:cs typeface="Arial" charset="0"/>
              </a:rPr>
              <a:t>Större bidrag till de transportpolitiska målen – i kombination med regionala och lokala mål!</a:t>
            </a:r>
          </a:p>
          <a:p>
            <a:r>
              <a:rPr lang="sv-SE" smtClean="0">
                <a:latin typeface="Arial" charset="0"/>
                <a:cs typeface="Arial" charset="0"/>
              </a:rPr>
              <a:t>Mer samhällsekonomiskt effektiva lösningar på problem</a:t>
            </a:r>
          </a:p>
          <a:p>
            <a:r>
              <a:rPr lang="sv-SE" smtClean="0">
                <a:latin typeface="Arial" charset="0"/>
                <a:cs typeface="Arial" charset="0"/>
              </a:rPr>
              <a:t>Ökad användning av steg 1 – 3 i fyrstegsprincipen, även i kombination med steg 4-åtgärder</a:t>
            </a:r>
          </a:p>
          <a:p>
            <a:r>
              <a:rPr lang="sv-SE" smtClean="0">
                <a:latin typeface="Arial" charset="0"/>
                <a:cs typeface="Arial" charset="0"/>
              </a:rPr>
              <a:t>Bättre resursanvändning</a:t>
            </a:r>
          </a:p>
          <a:p>
            <a:r>
              <a:rPr lang="sv-SE" smtClean="0">
                <a:latin typeface="Arial" charset="0"/>
                <a:cs typeface="Arial" charset="0"/>
              </a:rPr>
              <a:t>En totalt sett effektivare planeringsprocess, enklare, tydligare, mer transparent process</a:t>
            </a:r>
          </a:p>
          <a:p>
            <a:r>
              <a:rPr lang="sv-SE" smtClean="0">
                <a:latin typeface="Arial" charset="0"/>
                <a:cs typeface="Arial" charset="0"/>
              </a:rPr>
              <a:t>Bredare ansvarstagande</a:t>
            </a:r>
          </a:p>
          <a:p>
            <a:endParaRPr lang="sv-SE" sz="1400" smtClean="0">
              <a:latin typeface="Arial" charset="0"/>
              <a:cs typeface="Arial" charset="0"/>
            </a:endParaRPr>
          </a:p>
          <a:p>
            <a:r>
              <a:rPr lang="sv-SE" smtClean="0">
                <a:latin typeface="Arial" charset="0"/>
                <a:cs typeface="Arial" charset="0"/>
              </a:rPr>
              <a:t>Ett effektivt sätt att lösa problem </a:t>
            </a:r>
            <a:r>
              <a:rPr lang="sv-SE" u="sng" smtClean="0">
                <a:latin typeface="Arial" charset="0"/>
                <a:cs typeface="Arial" charset="0"/>
              </a:rPr>
              <a:t>tillsammans</a:t>
            </a:r>
            <a:endParaRPr lang="sv-SE" smtClean="0">
              <a:latin typeface="Arial" charset="0"/>
              <a:cs typeface="Arial" charset="0"/>
            </a:endParaRPr>
          </a:p>
        </p:txBody>
      </p:sp>
      <p:pic>
        <p:nvPicPr>
          <p:cNvPr id="30723" name="Picture 4" descr="C:\Documents and Settings\ahl_l\Skrivbord\PPT_nyanställda\Per_Lindroth_Rolf_Haraldsson_VO\51441ctx.jpg"/>
          <p:cNvPicPr>
            <a:picLocks noChangeAspect="1" noChangeArrowheads="1"/>
          </p:cNvPicPr>
          <p:nvPr/>
        </p:nvPicPr>
        <p:blipFill>
          <a:blip r:embed="rId2"/>
          <a:srcRect l="11243"/>
          <a:stretch>
            <a:fillRect/>
          </a:stretch>
        </p:blipFill>
        <p:spPr bwMode="auto">
          <a:xfrm>
            <a:off x="7229475" y="0"/>
            <a:ext cx="1914525" cy="321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4" name="Picture 3" descr="C:\Documents and Settings\ahl_l\Skrivbord\PPT_nyanställda\Per_Lindroth_Rolf_Haraldsson_VO\trafiksakerhetskamera_096_red.jpg"/>
          <p:cNvPicPr>
            <a:picLocks noChangeAspect="1" noChangeArrowheads="1"/>
          </p:cNvPicPr>
          <p:nvPr/>
        </p:nvPicPr>
        <p:blipFill>
          <a:blip r:embed="rId3"/>
          <a:srcRect b="25835"/>
          <a:stretch>
            <a:fillRect/>
          </a:stretch>
        </p:blipFill>
        <p:spPr bwMode="auto">
          <a:xfrm>
            <a:off x="7219950" y="3009900"/>
            <a:ext cx="1924050" cy="317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>
                <a:latin typeface="Arial" charset="0"/>
                <a:cs typeface="Arial" charset="0"/>
              </a:rPr>
              <a:t>Några exempel på situationer</a:t>
            </a:r>
          </a:p>
        </p:txBody>
      </p:sp>
      <p:sp>
        <p:nvSpPr>
          <p:cNvPr id="31746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smtClean="0">
                <a:latin typeface="Arial" charset="0"/>
                <a:cs typeface="Arial" charset="0"/>
              </a:rPr>
              <a:t>Tätortsproblematik (trängsel, barriäreffekter, trafiksäkerhet, buller, luftkvalitetsbrister mm.)</a:t>
            </a:r>
          </a:p>
          <a:p>
            <a:r>
              <a:rPr lang="sv-SE" smtClean="0">
                <a:latin typeface="Arial" charset="0"/>
                <a:cs typeface="Arial" charset="0"/>
              </a:rPr>
              <a:t>Stadsutvecklingsprojekt</a:t>
            </a:r>
          </a:p>
          <a:p>
            <a:r>
              <a:rPr lang="sv-SE" smtClean="0">
                <a:latin typeface="Arial" charset="0"/>
                <a:cs typeface="Arial" charset="0"/>
              </a:rPr>
              <a:t>Kapacitetsproblematik</a:t>
            </a:r>
          </a:p>
          <a:p>
            <a:r>
              <a:rPr lang="sv-SE" smtClean="0">
                <a:latin typeface="Arial" charset="0"/>
                <a:cs typeface="Arial" charset="0"/>
              </a:rPr>
              <a:t>Effektivisering av transporter (gods)</a:t>
            </a:r>
          </a:p>
          <a:p>
            <a:r>
              <a:rPr lang="sv-SE" smtClean="0">
                <a:latin typeface="Arial" charset="0"/>
                <a:cs typeface="Arial" charset="0"/>
              </a:rPr>
              <a:t>Tillgänglighetsproblematik (persontrafik)</a:t>
            </a:r>
          </a:p>
          <a:p>
            <a:r>
              <a:rPr lang="sv-SE" smtClean="0">
                <a:latin typeface="Arial" charset="0"/>
                <a:cs typeface="Arial" charset="0"/>
              </a:rPr>
              <a:t>Uppgradering av funktion på ett stråk</a:t>
            </a:r>
          </a:p>
          <a:p>
            <a:r>
              <a:rPr lang="sv-SE" smtClean="0">
                <a:latin typeface="Arial" charset="0"/>
                <a:cs typeface="Arial" charset="0"/>
              </a:rPr>
              <a:t>Nyetableringar av till exempel hamnar och multimodala terminaler</a:t>
            </a:r>
          </a:p>
          <a:p>
            <a:pPr>
              <a:buFont typeface="Arial" charset="0"/>
              <a:buNone/>
            </a:pPr>
            <a:endParaRPr lang="sv-SE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>
                <a:latin typeface="Arial" charset="0"/>
                <a:cs typeface="Arial" charset="0"/>
              </a:rPr>
              <a:t>Metodiken</a:t>
            </a:r>
          </a:p>
        </p:txBody>
      </p:sp>
      <p:sp>
        <p:nvSpPr>
          <p:cNvPr id="4" name="Femhörning 3"/>
          <p:cNvSpPr/>
          <p:nvPr/>
        </p:nvSpPr>
        <p:spPr>
          <a:xfrm>
            <a:off x="762000" y="2119313"/>
            <a:ext cx="1828800" cy="2743200"/>
          </a:xfrm>
          <a:prstGeom prst="homePlat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sv-SE" dirty="0"/>
              <a:t>Initiera</a:t>
            </a:r>
          </a:p>
        </p:txBody>
      </p:sp>
      <p:sp>
        <p:nvSpPr>
          <p:cNvPr id="5" name="Femhörning 4"/>
          <p:cNvSpPr/>
          <p:nvPr/>
        </p:nvSpPr>
        <p:spPr>
          <a:xfrm>
            <a:off x="2922588" y="2119313"/>
            <a:ext cx="1719262" cy="2827337"/>
          </a:xfrm>
          <a:prstGeom prst="homePlat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sv-SE" dirty="0"/>
              <a:t>Förstå situationen</a:t>
            </a:r>
          </a:p>
        </p:txBody>
      </p:sp>
      <p:sp>
        <p:nvSpPr>
          <p:cNvPr id="6" name="Femhörning 5"/>
          <p:cNvSpPr/>
          <p:nvPr/>
        </p:nvSpPr>
        <p:spPr>
          <a:xfrm>
            <a:off x="4862513" y="2092325"/>
            <a:ext cx="1773237" cy="2922588"/>
          </a:xfrm>
          <a:prstGeom prst="homePlat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sv-SE" dirty="0"/>
              <a:t>Pröva tänkbara lösningar</a:t>
            </a:r>
          </a:p>
        </p:txBody>
      </p:sp>
      <p:sp>
        <p:nvSpPr>
          <p:cNvPr id="7" name="Femhörning 6"/>
          <p:cNvSpPr/>
          <p:nvPr/>
        </p:nvSpPr>
        <p:spPr>
          <a:xfrm>
            <a:off x="6884988" y="2036763"/>
            <a:ext cx="2036762" cy="3019425"/>
          </a:xfrm>
          <a:prstGeom prst="homePlat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36000" rIns="36000" anchor="ctr"/>
          <a:lstStyle/>
          <a:p>
            <a:pPr algn="ctr">
              <a:defRPr/>
            </a:pPr>
            <a:r>
              <a:rPr lang="sv-SE" dirty="0"/>
              <a:t>Forma inriktning </a:t>
            </a:r>
            <a:r>
              <a:rPr lang="sv-SE" dirty="0"/>
              <a:t>och rekommendera </a:t>
            </a:r>
            <a:r>
              <a:rPr lang="sv-SE" dirty="0"/>
              <a:t>åtgärder</a:t>
            </a:r>
            <a:endParaRPr lang="sv-S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ubrik 1"/>
          <p:cNvSpPr>
            <a:spLocks noGrp="1"/>
          </p:cNvSpPr>
          <p:nvPr>
            <p:ph type="title"/>
          </p:nvPr>
        </p:nvSpPr>
        <p:spPr>
          <a:xfrm>
            <a:off x="457200" y="139700"/>
            <a:ext cx="8229600" cy="1143000"/>
          </a:xfrm>
        </p:spPr>
        <p:txBody>
          <a:bodyPr/>
          <a:lstStyle/>
          <a:p>
            <a:pPr algn="ctr"/>
            <a:r>
              <a:rPr lang="sv-SE" smtClean="0">
                <a:latin typeface="Arial" charset="0"/>
                <a:cs typeface="Arial" charset="0"/>
              </a:rPr>
              <a:t>Vad sker före och efter åtgärdsval?</a:t>
            </a:r>
          </a:p>
        </p:txBody>
      </p:sp>
      <p:graphicFrame>
        <p:nvGraphicFramePr>
          <p:cNvPr id="4" name="Diagram 3"/>
          <p:cNvGraphicFramePr/>
          <p:nvPr/>
        </p:nvGraphicFramePr>
        <p:xfrm>
          <a:off x="372862" y="1096392"/>
          <a:ext cx="8398276" cy="46652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npassad formgivni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RTK_PP_1">
  <a:themeElements>
    <a:clrScheme name="Mall 1">
      <a:dk1>
        <a:srgbClr val="000000"/>
      </a:dk1>
      <a:lt1>
        <a:srgbClr val="FFFFFF"/>
      </a:lt1>
      <a:dk2>
        <a:srgbClr val="000000"/>
      </a:dk2>
      <a:lt2>
        <a:srgbClr val="BAB0B9"/>
      </a:lt2>
      <a:accent1>
        <a:srgbClr val="003468"/>
      </a:accent1>
      <a:accent2>
        <a:srgbClr val="00AEEF"/>
      </a:accent2>
      <a:accent3>
        <a:srgbClr val="FFFFFF"/>
      </a:accent3>
      <a:accent4>
        <a:srgbClr val="000000"/>
      </a:accent4>
      <a:accent5>
        <a:srgbClr val="AAAEB9"/>
      </a:accent5>
      <a:accent6>
        <a:srgbClr val="009DD9"/>
      </a:accent6>
      <a:hlink>
        <a:srgbClr val="B30538"/>
      </a:hlink>
      <a:folHlink>
        <a:srgbClr val="E20076"/>
      </a:folHlink>
    </a:clrScheme>
    <a:fontScheme name="Mall">
      <a:majorFont>
        <a:latin typeface="Verdana"/>
        <a:ea typeface="Geneva"/>
        <a:cs typeface=""/>
      </a:majorFont>
      <a:minorFont>
        <a:latin typeface="Verdana"/>
        <a:ea typeface="Geneva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all 1">
        <a:dk1>
          <a:srgbClr val="000000"/>
        </a:dk1>
        <a:lt1>
          <a:srgbClr val="FFFFFF"/>
        </a:lt1>
        <a:dk2>
          <a:srgbClr val="000000"/>
        </a:dk2>
        <a:lt2>
          <a:srgbClr val="BAB0B9"/>
        </a:lt2>
        <a:accent1>
          <a:srgbClr val="003468"/>
        </a:accent1>
        <a:accent2>
          <a:srgbClr val="00AEEF"/>
        </a:accent2>
        <a:accent3>
          <a:srgbClr val="FFFFFF"/>
        </a:accent3>
        <a:accent4>
          <a:srgbClr val="000000"/>
        </a:accent4>
        <a:accent5>
          <a:srgbClr val="AAAEB9"/>
        </a:accent5>
        <a:accent6>
          <a:srgbClr val="009DD9"/>
        </a:accent6>
        <a:hlink>
          <a:srgbClr val="B30538"/>
        </a:hlink>
        <a:folHlink>
          <a:srgbClr val="E2007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Anpassad formgivni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8526F8448920345BC180F089F85C30F" ma:contentTypeVersion="7" ma:contentTypeDescription="Create a new document." ma:contentTypeScope="" ma:versionID="1577fa1cc4794108ec90b66965baf1a0">
  <xsd:schema xmlns:xsd="http://www.w3.org/2001/XMLSchema" xmlns:xs="http://www.w3.org/2001/XMLSchema" xmlns:p="http://schemas.microsoft.com/office/2006/metadata/properties" xmlns:ns1="http://schemas.microsoft.com/sharepoint/v3" xmlns:ns2="4d9754aa-c617-4320-a30c-2d8db50de8b6" targetNamespace="http://schemas.microsoft.com/office/2006/metadata/properties" ma:root="true" ma:fieldsID="688b63693b8c064ada8050fe9e7b349f" ns1:_="" ns2:_="">
    <xsd:import namespace="http://schemas.microsoft.com/sharepoint/v3"/>
    <xsd:import namespace="4d9754aa-c617-4320-a30c-2d8db50de8b6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F_x00f6_rfattare" minOccurs="0"/>
                <xsd:element ref="ns2:Serienummer" minOccurs="0"/>
                <xsd:element ref="ns2:L_x00f6_pnummer" minOccurs="0"/>
                <xsd:element ref="ns2:Verksamhet" minOccurs="0"/>
                <xsd:element ref="ns2:_x00c5_rtal" minOccurs="0"/>
                <xsd:element ref="ns2:Beskrivning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d9754aa-c617-4320-a30c-2d8db50de8b6" elementFormDefault="qualified">
    <xsd:import namespace="http://schemas.microsoft.com/office/2006/documentManagement/types"/>
    <xsd:import namespace="http://schemas.microsoft.com/office/infopath/2007/PartnerControls"/>
    <xsd:element name="F_x00f6_rfattare" ma:index="10" nillable="true" ma:displayName="Författare" ma:internalName="F_x00f6_rfattare">
      <xsd:simpleType>
        <xsd:restriction base="dms:Text"/>
      </xsd:simpleType>
    </xsd:element>
    <xsd:element name="Serienummer" ma:index="11" nillable="true" ma:displayName="Serienummer" ma:internalName="Serienummer">
      <xsd:simpleType>
        <xsd:restriction base="dms:Text"/>
      </xsd:simpleType>
    </xsd:element>
    <xsd:element name="L_x00f6_pnummer" ma:index="12" nillable="true" ma:displayName="Löpnummer" ma:internalName="L_x00f6_pnummer">
      <xsd:simpleType>
        <xsd:restriction base="dms:Text"/>
      </xsd:simpleType>
    </xsd:element>
    <xsd:element name="Verksamhet" ma:index="13" nillable="true" ma:displayName="Verksamhet" ma:internalName="Verksamhet">
      <xsd:simpleType>
        <xsd:restriction base="dms:Text"/>
      </xsd:simpleType>
    </xsd:element>
    <xsd:element name="_x00c5_rtal" ma:index="14" nillable="true" ma:displayName="Årtal" ma:internalName="_x00c5_rtal">
      <xsd:simpleType>
        <xsd:restriction base="dms:Text"/>
      </xsd:simpleType>
    </xsd:element>
    <xsd:element name="Beskrivning" ma:index="15" nillable="true" ma:displayName="Beskrivning" ma:internalName="Beskrivning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F_x00f6_rfattare xmlns="4d9754aa-c617-4320-a30c-2d8db50de8b6" xsi:nil="true"/>
    <L_x00f6_pnummer xmlns="4d9754aa-c617-4320-a30c-2d8db50de8b6" xsi:nil="true"/>
    <Verksamhet xmlns="4d9754aa-c617-4320-a30c-2d8db50de8b6" xsi:nil="true"/>
    <Beskrivning xmlns="4d9754aa-c617-4320-a30c-2d8db50de8b6" xsi:nil="true"/>
    <PublishingExpirationDate xmlns="http://schemas.microsoft.com/sharepoint/v3" xsi:nil="true"/>
    <PublishingStartDate xmlns="http://schemas.microsoft.com/sharepoint/v3" xsi:nil="true"/>
    <Serienummer xmlns="4d9754aa-c617-4320-a30c-2d8db50de8b6" xsi:nil="true"/>
    <_x00c5_rtal xmlns="4d9754aa-c617-4320-a30c-2d8db50de8b6" xsi:nil="true"/>
  </documentManagement>
</p:properties>
</file>

<file path=customXml/itemProps1.xml><?xml version="1.0" encoding="utf-8"?>
<ds:datastoreItem xmlns:ds="http://schemas.openxmlformats.org/officeDocument/2006/customXml" ds:itemID="{12792485-B7E4-434A-9F20-8AF570AB3980}"/>
</file>

<file path=customXml/itemProps2.xml><?xml version="1.0" encoding="utf-8"?>
<ds:datastoreItem xmlns:ds="http://schemas.openxmlformats.org/officeDocument/2006/customXml" ds:itemID="{A8F5175E-9C66-4C2A-AAF8-CAE5AE02CFC0}"/>
</file>

<file path=customXml/itemProps3.xml><?xml version="1.0" encoding="utf-8"?>
<ds:datastoreItem xmlns:ds="http://schemas.openxmlformats.org/officeDocument/2006/customXml" ds:itemID="{F37D3663-6459-46CE-A761-B206818CE6F8}"/>
</file>

<file path=docProps/app.xml><?xml version="1.0" encoding="utf-8"?>
<Properties xmlns="http://schemas.openxmlformats.org/officeDocument/2006/extended-properties" xmlns:vt="http://schemas.openxmlformats.org/officeDocument/2006/docPropsVTypes">
  <Template>Presentation</Template>
  <TotalTime>217</TotalTime>
  <Words>531</Words>
  <Application>Microsoft Office PowerPoint</Application>
  <PresentationFormat>Bildspel på skärmen (4:3)</PresentationFormat>
  <Paragraphs>149</Paragraphs>
  <Slides>16</Slides>
  <Notes>0</Notes>
  <HiddenSlides>1</HiddenSlides>
  <MMClips>0</MMClips>
  <ScaleCrop>false</ScaleCrop>
  <HeadingPairs>
    <vt:vector size="6" baseType="variant">
      <vt:variant>
        <vt:lpstr>Använt teckensnitt</vt:lpstr>
      </vt:variant>
      <vt:variant>
        <vt:i4>7</vt:i4>
      </vt:variant>
      <vt:variant>
        <vt:lpstr>Formgivningsmall</vt:lpstr>
      </vt:variant>
      <vt:variant>
        <vt:i4>15</vt:i4>
      </vt:variant>
      <vt:variant>
        <vt:lpstr>Bildrubriker</vt:lpstr>
      </vt:variant>
      <vt:variant>
        <vt:i4>16</vt:i4>
      </vt:variant>
    </vt:vector>
  </HeadingPairs>
  <TitlesOfParts>
    <vt:vector size="38" baseType="lpstr">
      <vt:lpstr>Arial</vt:lpstr>
      <vt:lpstr>Calibri</vt:lpstr>
      <vt:lpstr>Verdana</vt:lpstr>
      <vt:lpstr>Geneva</vt:lpstr>
      <vt:lpstr>Wingdings</vt:lpstr>
      <vt:lpstr>Georgia</vt:lpstr>
      <vt:lpstr>Times New Roman</vt:lpstr>
      <vt:lpstr>Presentation</vt:lpstr>
      <vt:lpstr>Anpassad formgivning</vt:lpstr>
      <vt:lpstr>RTK_PP_1</vt:lpstr>
      <vt:lpstr>1_Anpassad formgivning</vt:lpstr>
      <vt:lpstr>RTK_PP_1</vt:lpstr>
      <vt:lpstr>RTK_PP_1</vt:lpstr>
      <vt:lpstr>RTK_PP_1</vt:lpstr>
      <vt:lpstr>RTK_PP_1</vt:lpstr>
      <vt:lpstr>RTK_PP_1</vt:lpstr>
      <vt:lpstr>RTK_PP_1</vt:lpstr>
      <vt:lpstr>RTK_PP_1</vt:lpstr>
      <vt:lpstr>RTK_PP_1</vt:lpstr>
      <vt:lpstr>RTK_PP_1</vt:lpstr>
      <vt:lpstr>RTK_PP_1</vt:lpstr>
      <vt:lpstr>1_Anpassad formgivning</vt:lpstr>
      <vt:lpstr>Ny planeringsprocess rullar ut från perrongen  Per Lindroth Trafikverket</vt:lpstr>
      <vt:lpstr>Vilken planeringsprocess?</vt:lpstr>
      <vt:lpstr>Fyrstegsprincipen – lanserades 1997</vt:lpstr>
      <vt:lpstr>En åtgärdsvalsstudie handlar om att  i tidigt skede av planeringen  ställa rätt frågor</vt:lpstr>
      <vt:lpstr>Så att man kan åstadkomma att …</vt:lpstr>
      <vt:lpstr>Och vad ger det?</vt:lpstr>
      <vt:lpstr>Några exempel på situationer</vt:lpstr>
      <vt:lpstr>Metodiken</vt:lpstr>
      <vt:lpstr>Vad sker före och efter åtgärdsval?</vt:lpstr>
      <vt:lpstr>Testfall 2011</vt:lpstr>
      <vt:lpstr>Gemensamt projekt om åtgärdsval Arlanda</vt:lpstr>
      <vt:lpstr>Bild 12</vt:lpstr>
      <vt:lpstr>Effekt – åtgärd – tid</vt:lpstr>
      <vt:lpstr>Hur går Trafikverket vidare?</vt:lpstr>
      <vt:lpstr>Detta med miljöbedömning och medfinansiering</vt:lpstr>
      <vt:lpstr>Bild 16</vt:lpstr>
    </vt:vector>
  </TitlesOfParts>
  <Company>Trafikverket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Ny planeringsprocess rullar ut från perrongen  Per Lindroth Trafikverket</dc:title>
  <dc:creator>Per Lindroth</dc:creator>
  <cp:lastModifiedBy>840225-002</cp:lastModifiedBy>
  <cp:revision>10</cp:revision>
  <dcterms:created xsi:type="dcterms:W3CDTF">2012-03-01T15:06:25Z</dcterms:created>
  <dcterms:modified xsi:type="dcterms:W3CDTF">2012-03-16T15:49:32Z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0x010100A8526F8448920345BC180F089F85C30F</vt:lpwstr>
  </property>
</Properties>
</file>